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67" r:id="rId7"/>
    <p:sldId id="257" r:id="rId8"/>
    <p:sldId id="273" r:id="rId9"/>
    <p:sldId id="281" r:id="rId10"/>
    <p:sldId id="282" r:id="rId11"/>
    <p:sldId id="284" r:id="rId12"/>
    <p:sldId id="285" r:id="rId13"/>
    <p:sldId id="274" r:id="rId14"/>
    <p:sldId id="283" r:id="rId15"/>
    <p:sldId id="286" r:id="rId16"/>
    <p:sldId id="287" r:id="rId17"/>
    <p:sldId id="288" r:id="rId18"/>
    <p:sldId id="289" r:id="rId19"/>
    <p:sldId id="299" r:id="rId20"/>
    <p:sldId id="290" r:id="rId21"/>
    <p:sldId id="291" r:id="rId22"/>
    <p:sldId id="292" r:id="rId23"/>
    <p:sldId id="275" r:id="rId24"/>
    <p:sldId id="276" r:id="rId25"/>
    <p:sldId id="277" r:id="rId26"/>
    <p:sldId id="278" r:id="rId27"/>
    <p:sldId id="279" r:id="rId28"/>
    <p:sldId id="280" r:id="rId29"/>
    <p:sldId id="272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514"/>
    <a:srgbClr val="FF9843"/>
    <a:srgbClr val="FFDD95"/>
    <a:srgbClr val="FFB679"/>
    <a:srgbClr val="86A7FC"/>
    <a:srgbClr val="3468C0"/>
    <a:srgbClr val="B9CCFD"/>
    <a:srgbClr val="118C72"/>
    <a:srgbClr val="215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5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984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'분류 목적'!$A$14:$A$18</c:f>
              <c:strCache>
                <c:ptCount val="5"/>
                <c:pt idx="0">
                  <c:v>식도락</c:v>
                </c:pt>
                <c:pt idx="1">
                  <c:v>자연경관</c:v>
                </c:pt>
                <c:pt idx="2">
                  <c:v>쇼핑</c:v>
                </c:pt>
                <c:pt idx="3">
                  <c:v>티레킹</c:v>
                </c:pt>
                <c:pt idx="4">
                  <c:v>박물관</c:v>
                </c:pt>
              </c:strCache>
            </c:strRef>
          </c:cat>
          <c:val>
            <c:numRef>
              <c:f>'분류 목적'!$B$14:$B$18</c:f>
              <c:numCache>
                <c:formatCode>0.0</c:formatCode>
                <c:ptCount val="5"/>
                <c:pt idx="0">
                  <c:v>98.3</c:v>
                </c:pt>
                <c:pt idx="1">
                  <c:v>85.8</c:v>
                </c:pt>
                <c:pt idx="2">
                  <c:v>82.9</c:v>
                </c:pt>
                <c:pt idx="3">
                  <c:v>55.1</c:v>
                </c:pt>
                <c:pt idx="4">
                  <c:v>41.1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17-44DF-8166-F1EBB2BA97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8526200"/>
        <c:axId val="488523576"/>
      </c:barChart>
      <c:catAx>
        <c:axId val="488526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8523576"/>
        <c:crosses val="autoZero"/>
        <c:auto val="1"/>
        <c:lblAlgn val="ctr"/>
        <c:lblOffset val="100"/>
        <c:noMultiLvlLbl val="0"/>
      </c:catAx>
      <c:valAx>
        <c:axId val="488523576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4885262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</a:rPr>
              <a:t>코로나</a:t>
            </a:r>
            <a:r>
              <a:rPr lang="en-US" altLang="ko-KR" b="1">
                <a:solidFill>
                  <a:schemeClr val="tx1"/>
                </a:solidFill>
              </a:rPr>
              <a:t>19</a:t>
            </a:r>
            <a:r>
              <a:rPr lang="ko-KR" altLang="en-US" b="1">
                <a:solidFill>
                  <a:schemeClr val="tx1"/>
                </a:solidFill>
              </a:rPr>
              <a:t>에 따른 국제선 항공여객실적 변화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문헌조사!$A$91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문헌조사!$B$91:$M$91</c:f>
              <c:numCache>
                <c:formatCode>_(* #,##0_);_(* \(#,##0\);_(* "-"_);_(@_)</c:formatCode>
                <c:ptCount val="12"/>
                <c:pt idx="0">
                  <c:v>8024</c:v>
                </c:pt>
                <c:pt idx="1">
                  <c:v>7434</c:v>
                </c:pt>
                <c:pt idx="2">
                  <c:v>7555</c:v>
                </c:pt>
                <c:pt idx="3">
                  <c:v>7389</c:v>
                </c:pt>
                <c:pt idx="4">
                  <c:v>7433</c:v>
                </c:pt>
                <c:pt idx="5">
                  <c:v>7728</c:v>
                </c:pt>
                <c:pt idx="6">
                  <c:v>7963</c:v>
                </c:pt>
                <c:pt idx="7">
                  <c:v>8141</c:v>
                </c:pt>
                <c:pt idx="8">
                  <c:v>6803</c:v>
                </c:pt>
                <c:pt idx="9">
                  <c:v>7352</c:v>
                </c:pt>
                <c:pt idx="10">
                  <c:v>6964</c:v>
                </c:pt>
                <c:pt idx="11">
                  <c:v>7601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B9-491F-AA2B-AF8BD7DF15E5}"/>
            </c:ext>
          </c:extLst>
        </c:ser>
        <c:ser>
          <c:idx val="1"/>
          <c:order val="1"/>
          <c:tx>
            <c:strRef>
              <c:f>문헌조사!$A$92</c:f>
              <c:strCache>
                <c:ptCount val="1"/>
                <c:pt idx="0">
                  <c:v>2021년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문헌조사!$B$92:$M$92</c:f>
              <c:numCache>
                <c:formatCode>_(* #,##0_);_(* \(#,##0\);_(* "-"_);_(@_)</c:formatCode>
                <c:ptCount val="12"/>
                <c:pt idx="0">
                  <c:v>211</c:v>
                </c:pt>
                <c:pt idx="1">
                  <c:v>166</c:v>
                </c:pt>
                <c:pt idx="2">
                  <c:v>184</c:v>
                </c:pt>
                <c:pt idx="3">
                  <c:v>78</c:v>
                </c:pt>
                <c:pt idx="4">
                  <c:v>206</c:v>
                </c:pt>
                <c:pt idx="5">
                  <c:v>247</c:v>
                </c:pt>
                <c:pt idx="6">
                  <c:v>291</c:v>
                </c:pt>
                <c:pt idx="7">
                  <c:v>340</c:v>
                </c:pt>
                <c:pt idx="8">
                  <c:v>290</c:v>
                </c:pt>
                <c:pt idx="9">
                  <c:v>310</c:v>
                </c:pt>
                <c:pt idx="10">
                  <c:v>369</c:v>
                </c:pt>
                <c:pt idx="11">
                  <c:v>416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B9-491F-AA2B-AF8BD7DF15E5}"/>
            </c:ext>
          </c:extLst>
        </c:ser>
        <c:ser>
          <c:idx val="2"/>
          <c:order val="2"/>
          <c:tx>
            <c:strRef>
              <c:f>문헌조사!$A$93</c:f>
              <c:strCache>
                <c:ptCount val="1"/>
                <c:pt idx="0">
                  <c:v>2022년</c:v>
                </c:pt>
              </c:strCache>
            </c:strRef>
          </c:tx>
          <c:spPr>
            <a:solidFill>
              <a:srgbClr val="FFC526"/>
            </a:solidFill>
            <a:ln>
              <a:noFill/>
            </a:ln>
            <a:effectLst/>
          </c:spPr>
          <c:invertIfNegative val="0"/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문헌조사!$B$93:$M$93</c:f>
              <c:numCache>
                <c:formatCode>_(* #,##0_);_(* \(#,##0\);_(* "-"_);_(@_)</c:formatCode>
                <c:ptCount val="12"/>
                <c:pt idx="0">
                  <c:v>358</c:v>
                </c:pt>
                <c:pt idx="1">
                  <c:v>321</c:v>
                </c:pt>
                <c:pt idx="2">
                  <c:v>412</c:v>
                </c:pt>
                <c:pt idx="3">
                  <c:v>650</c:v>
                </c:pt>
                <c:pt idx="4">
                  <c:v>942</c:v>
                </c:pt>
                <c:pt idx="5">
                  <c:v>1279</c:v>
                </c:pt>
                <c:pt idx="6">
                  <c:v>1845</c:v>
                </c:pt>
                <c:pt idx="7">
                  <c:v>2115</c:v>
                </c:pt>
                <c:pt idx="8">
                  <c:v>1923</c:v>
                </c:pt>
                <c:pt idx="9">
                  <c:v>2523</c:v>
                </c:pt>
                <c:pt idx="10">
                  <c:v>3081</c:v>
                </c:pt>
                <c:pt idx="11">
                  <c:v>4051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B9-491F-AA2B-AF8BD7DF15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8187048"/>
        <c:axId val="558185408"/>
      </c:barChart>
      <c:lineChart>
        <c:grouping val="standard"/>
        <c:varyColors val="0"/>
        <c:ser>
          <c:idx val="3"/>
          <c:order val="3"/>
          <c:tx>
            <c:strRef>
              <c:f>문헌조사!$A$94</c:f>
              <c:strCache>
                <c:ptCount val="1"/>
                <c:pt idx="0">
                  <c:v>'21/'19(%)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문헌조사!$B$94:$M$94</c:f>
              <c:numCache>
                <c:formatCode>0.0_ ;[Red]\-0.0\ </c:formatCode>
                <c:ptCount val="12"/>
                <c:pt idx="0">
                  <c:v>-97.4</c:v>
                </c:pt>
                <c:pt idx="1">
                  <c:v>-97.8</c:v>
                </c:pt>
                <c:pt idx="2">
                  <c:v>-97.6</c:v>
                </c:pt>
                <c:pt idx="3">
                  <c:v>-97.6</c:v>
                </c:pt>
                <c:pt idx="4">
                  <c:v>-97.2</c:v>
                </c:pt>
                <c:pt idx="5">
                  <c:v>-96.8</c:v>
                </c:pt>
                <c:pt idx="6">
                  <c:v>-96.3</c:v>
                </c:pt>
                <c:pt idx="7">
                  <c:v>-95.8</c:v>
                </c:pt>
                <c:pt idx="8">
                  <c:v>-95.7</c:v>
                </c:pt>
                <c:pt idx="9">
                  <c:v>-95.8</c:v>
                </c:pt>
                <c:pt idx="10">
                  <c:v>-94.7</c:v>
                </c:pt>
                <c:pt idx="11">
                  <c:v>-94.5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3B9-491F-AA2B-AF8BD7DF15E5}"/>
            </c:ext>
          </c:extLst>
        </c:ser>
        <c:ser>
          <c:idx val="4"/>
          <c:order val="4"/>
          <c:tx>
            <c:strRef>
              <c:f>문헌조사!$A$95</c:f>
              <c:strCache>
                <c:ptCount val="1"/>
                <c:pt idx="0">
                  <c:v>'22/'19(%)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문헌조사!$B$95:$M$95</c:f>
              <c:numCache>
                <c:formatCode>0.0_ ;[Red]\-0.0\ </c:formatCode>
                <c:ptCount val="12"/>
                <c:pt idx="0">
                  <c:v>-95.5</c:v>
                </c:pt>
                <c:pt idx="1">
                  <c:v>-95.7</c:v>
                </c:pt>
                <c:pt idx="2">
                  <c:v>-94.6</c:v>
                </c:pt>
                <c:pt idx="3">
                  <c:v>-91.2</c:v>
                </c:pt>
                <c:pt idx="4">
                  <c:v>-87.3</c:v>
                </c:pt>
                <c:pt idx="5">
                  <c:v>-83.4</c:v>
                </c:pt>
                <c:pt idx="6">
                  <c:v>-76.8</c:v>
                </c:pt>
                <c:pt idx="7">
                  <c:v>-74</c:v>
                </c:pt>
                <c:pt idx="8">
                  <c:v>-71.7</c:v>
                </c:pt>
                <c:pt idx="9">
                  <c:v>-65.7</c:v>
                </c:pt>
                <c:pt idx="10">
                  <c:v>-55.8</c:v>
                </c:pt>
                <c:pt idx="11">
                  <c:v>-46.7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3B9-491F-AA2B-AF8BD7DF15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9452544"/>
        <c:axId val="559452216"/>
      </c:lineChart>
      <c:catAx>
        <c:axId val="558187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8185408"/>
        <c:crosses val="autoZero"/>
        <c:auto val="1"/>
        <c:lblAlgn val="ctr"/>
        <c:lblOffset val="100"/>
        <c:noMultiLvlLbl val="0"/>
      </c:catAx>
      <c:valAx>
        <c:axId val="55818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8187048"/>
        <c:crosses val="autoZero"/>
        <c:crossBetween val="between"/>
      </c:valAx>
      <c:valAx>
        <c:axId val="559452216"/>
        <c:scaling>
          <c:orientation val="minMax"/>
        </c:scaling>
        <c:delete val="0"/>
        <c:axPos val="r"/>
        <c:numFmt formatCode="0.0_ ;[Red]\-0.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9452544"/>
        <c:crosses val="max"/>
        <c:crossBetween val="between"/>
      </c:valAx>
      <c:catAx>
        <c:axId val="5594525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59452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ko-KR" sz="1400" b="1" i="0" baseline="0">
                <a:solidFill>
                  <a:sysClr val="windowText" lastClr="000000"/>
                </a:solidFill>
                <a:effectLst/>
              </a:rPr>
              <a:t>코로나</a:t>
            </a:r>
            <a:r>
              <a:rPr lang="en-US" altLang="ko-KR" sz="1400" b="1" i="0" baseline="0">
                <a:solidFill>
                  <a:sysClr val="windowText" lastClr="000000"/>
                </a:solidFill>
                <a:effectLst/>
              </a:rPr>
              <a:t>19</a:t>
            </a:r>
            <a:r>
              <a:rPr lang="ko-KR" altLang="ko-KR" sz="1400" b="1" i="0" baseline="0">
                <a:solidFill>
                  <a:sysClr val="windowText" lastClr="000000"/>
                </a:solidFill>
                <a:effectLst/>
              </a:rPr>
              <a:t>에 따른 </a:t>
            </a:r>
            <a:r>
              <a:rPr lang="ko-KR" altLang="en-US" sz="1400" b="1" i="0" baseline="0">
                <a:solidFill>
                  <a:sysClr val="windowText" lastClr="000000"/>
                </a:solidFill>
                <a:effectLst/>
              </a:rPr>
              <a:t>국내선</a:t>
            </a:r>
            <a:r>
              <a:rPr lang="ko-KR" altLang="ko-KR" sz="1400" b="1" i="0" baseline="0">
                <a:solidFill>
                  <a:sysClr val="windowText" lastClr="000000"/>
                </a:solidFill>
                <a:effectLst/>
              </a:rPr>
              <a:t> 항공여객실적 변화 추이</a:t>
            </a:r>
            <a:endParaRPr lang="ko-KR" altLang="ko-KR" sz="1400">
              <a:solidFill>
                <a:sysClr val="windowText" lastClr="000000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문헌조사!$A$34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문헌조사!$B$34:$M$34</c:f>
              <c:numCache>
                <c:formatCode>_(* #,##0_);_(* \(#,##0\);_(* "-"_);_(@_)</c:formatCode>
                <c:ptCount val="12"/>
                <c:pt idx="0">
                  <c:v>2552</c:v>
                </c:pt>
                <c:pt idx="1">
                  <c:v>2463</c:v>
                </c:pt>
                <c:pt idx="2">
                  <c:v>2542</c:v>
                </c:pt>
                <c:pt idx="3">
                  <c:v>2754</c:v>
                </c:pt>
                <c:pt idx="4">
                  <c:v>2870</c:v>
                </c:pt>
                <c:pt idx="5">
                  <c:v>2815</c:v>
                </c:pt>
                <c:pt idx="6">
                  <c:v>2748</c:v>
                </c:pt>
                <c:pt idx="7">
                  <c:v>3010</c:v>
                </c:pt>
                <c:pt idx="8">
                  <c:v>2561</c:v>
                </c:pt>
                <c:pt idx="9">
                  <c:v>3030</c:v>
                </c:pt>
                <c:pt idx="10">
                  <c:v>2872</c:v>
                </c:pt>
                <c:pt idx="11">
                  <c:v>2764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D-430D-A11E-88E74B9A1017}"/>
            </c:ext>
          </c:extLst>
        </c:ser>
        <c:ser>
          <c:idx val="1"/>
          <c:order val="1"/>
          <c:tx>
            <c:strRef>
              <c:f>문헌조사!$A$35</c:f>
              <c:strCache>
                <c:ptCount val="1"/>
                <c:pt idx="0">
                  <c:v>2021년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문헌조사!$B$35:$M$35</c:f>
              <c:numCache>
                <c:formatCode>_(* #,##0_);_(* \(#,##0\);_(* "-"_);_(@_)</c:formatCode>
                <c:ptCount val="12"/>
                <c:pt idx="0">
                  <c:v>1458</c:v>
                </c:pt>
                <c:pt idx="1">
                  <c:v>2301</c:v>
                </c:pt>
                <c:pt idx="2">
                  <c:v>2591</c:v>
                </c:pt>
                <c:pt idx="3">
                  <c:v>2975</c:v>
                </c:pt>
                <c:pt idx="4">
                  <c:v>3115</c:v>
                </c:pt>
                <c:pt idx="5">
                  <c:v>3037</c:v>
                </c:pt>
                <c:pt idx="6">
                  <c:v>2927</c:v>
                </c:pt>
                <c:pt idx="7">
                  <c:v>2703</c:v>
                </c:pt>
                <c:pt idx="8">
                  <c:v>2535</c:v>
                </c:pt>
                <c:pt idx="9">
                  <c:v>3288</c:v>
                </c:pt>
                <c:pt idx="10">
                  <c:v>3275</c:v>
                </c:pt>
                <c:pt idx="11">
                  <c:v>2942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D-430D-A11E-88E74B9A1017}"/>
            </c:ext>
          </c:extLst>
        </c:ser>
        <c:ser>
          <c:idx val="2"/>
          <c:order val="2"/>
          <c:tx>
            <c:strRef>
              <c:f>문헌조사!$A$36</c:f>
              <c:strCache>
                <c:ptCount val="1"/>
                <c:pt idx="0">
                  <c:v>2022년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문헌조사!$B$36:$L$36</c:f>
              <c:numCache>
                <c:formatCode>_(* #,##0_);_(* \(#,##0\);_(* "-"_);_(@_)</c:formatCode>
                <c:ptCount val="11"/>
                <c:pt idx="0">
                  <c:v>3139</c:v>
                </c:pt>
                <c:pt idx="1">
                  <c:v>2890</c:v>
                </c:pt>
                <c:pt idx="2">
                  <c:v>2454</c:v>
                </c:pt>
                <c:pt idx="3">
                  <c:v>3158</c:v>
                </c:pt>
                <c:pt idx="4">
                  <c:v>3457</c:v>
                </c:pt>
                <c:pt idx="5">
                  <c:v>3328</c:v>
                </c:pt>
                <c:pt idx="6">
                  <c:v>3170</c:v>
                </c:pt>
                <c:pt idx="7">
                  <c:v>3194</c:v>
                </c:pt>
                <c:pt idx="8">
                  <c:v>2799</c:v>
                </c:pt>
                <c:pt idx="9">
                  <c:v>3374</c:v>
                </c:pt>
                <c:pt idx="10">
                  <c:v>2854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0D-430D-A11E-88E74B9A1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5009504"/>
        <c:axId val="565007864"/>
      </c:barChart>
      <c:lineChart>
        <c:grouping val="standard"/>
        <c:varyColors val="0"/>
        <c:ser>
          <c:idx val="3"/>
          <c:order val="3"/>
          <c:tx>
            <c:strRef>
              <c:f>문헌조사!$A$37</c:f>
              <c:strCache>
                <c:ptCount val="1"/>
                <c:pt idx="0">
                  <c:v>'21/'19(%)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문헌조사!$B$37:$L$37</c:f>
              <c:numCache>
                <c:formatCode>0.0_ ;[Red]\-0.0\ </c:formatCode>
                <c:ptCount val="11"/>
                <c:pt idx="0">
                  <c:v>-42.9</c:v>
                </c:pt>
                <c:pt idx="1">
                  <c:v>-6.6</c:v>
                </c:pt>
                <c:pt idx="2">
                  <c:v>1.9</c:v>
                </c:pt>
                <c:pt idx="3">
                  <c:v>8</c:v>
                </c:pt>
                <c:pt idx="4">
                  <c:v>8.5</c:v>
                </c:pt>
                <c:pt idx="5">
                  <c:v>7.9</c:v>
                </c:pt>
                <c:pt idx="6">
                  <c:v>6.5</c:v>
                </c:pt>
                <c:pt idx="7">
                  <c:v>-10.199999999999999</c:v>
                </c:pt>
                <c:pt idx="8">
                  <c:v>-1</c:v>
                </c:pt>
                <c:pt idx="9">
                  <c:v>8.5</c:v>
                </c:pt>
                <c:pt idx="10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00D-430D-A11E-88E74B9A1017}"/>
            </c:ext>
          </c:extLst>
        </c:ser>
        <c:ser>
          <c:idx val="4"/>
          <c:order val="4"/>
          <c:tx>
            <c:strRef>
              <c:f>문헌조사!$A$38</c:f>
              <c:strCache>
                <c:ptCount val="1"/>
                <c:pt idx="0">
                  <c:v>'22/'19(%)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문헌조사!$B$38:$M$38</c:f>
              <c:numCache>
                <c:formatCode>0.0_ ;[Red]\-0.0\ </c:formatCode>
                <c:ptCount val="12"/>
                <c:pt idx="0">
                  <c:v>23</c:v>
                </c:pt>
                <c:pt idx="1">
                  <c:v>17.3</c:v>
                </c:pt>
                <c:pt idx="2">
                  <c:v>-3.5</c:v>
                </c:pt>
                <c:pt idx="3">
                  <c:v>14.7</c:v>
                </c:pt>
                <c:pt idx="4">
                  <c:v>20.5</c:v>
                </c:pt>
                <c:pt idx="5">
                  <c:v>18.2</c:v>
                </c:pt>
                <c:pt idx="6">
                  <c:v>15.3</c:v>
                </c:pt>
                <c:pt idx="7">
                  <c:v>6.1</c:v>
                </c:pt>
                <c:pt idx="8">
                  <c:v>9.3000000000000007</c:v>
                </c:pt>
                <c:pt idx="9">
                  <c:v>11.3</c:v>
                </c:pt>
                <c:pt idx="10">
                  <c:v>-0.7</c:v>
                </c:pt>
                <c:pt idx="11">
                  <c:v>-9.1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00D-430D-A11E-88E74B9A1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9140448"/>
        <c:axId val="559139136"/>
      </c:lineChart>
      <c:catAx>
        <c:axId val="56500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5007864"/>
        <c:crosses val="autoZero"/>
        <c:auto val="1"/>
        <c:lblAlgn val="ctr"/>
        <c:lblOffset val="100"/>
        <c:noMultiLvlLbl val="0"/>
      </c:catAx>
      <c:valAx>
        <c:axId val="565007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5009504"/>
        <c:crosses val="autoZero"/>
        <c:crossBetween val="between"/>
      </c:valAx>
      <c:valAx>
        <c:axId val="559139136"/>
        <c:scaling>
          <c:orientation val="minMax"/>
        </c:scaling>
        <c:delete val="0"/>
        <c:axPos val="r"/>
        <c:numFmt formatCode="0.0_ ;[Red]\-0.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9140448"/>
        <c:crosses val="max"/>
        <c:crossBetween val="between"/>
      </c:valAx>
      <c:catAx>
        <c:axId val="5591404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591391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984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'분류 목적'!$A$2:$A$11</c:f>
              <c:strCache>
                <c:ptCount val="10"/>
                <c:pt idx="0">
                  <c:v>간식류</c:v>
                </c:pt>
                <c:pt idx="1">
                  <c:v>농수출산품</c:v>
                </c:pt>
                <c:pt idx="2">
                  <c:v>담배</c:v>
                </c:pt>
                <c:pt idx="3">
                  <c:v>향수, 화장품</c:v>
                </c:pt>
                <c:pt idx="4">
                  <c:v>패션잡화</c:v>
                </c:pt>
                <c:pt idx="5">
                  <c:v>전통 민예품</c:v>
                </c:pt>
                <c:pt idx="6">
                  <c:v>보석/액세서리</c:v>
                </c:pt>
                <c:pt idx="7">
                  <c:v>의류</c:v>
                </c:pt>
                <c:pt idx="8">
                  <c:v>인삼, 한약재</c:v>
                </c:pt>
                <c:pt idx="9">
                  <c:v>한류스타 관련상품</c:v>
                </c:pt>
              </c:strCache>
            </c:strRef>
          </c:cat>
          <c:val>
            <c:numRef>
              <c:f>'분류 목적'!$B$2:$B$11</c:f>
              <c:numCache>
                <c:formatCode>0.0</c:formatCode>
                <c:ptCount val="10"/>
                <c:pt idx="0">
                  <c:v>58.1</c:v>
                </c:pt>
                <c:pt idx="1">
                  <c:v>45.3</c:v>
                </c:pt>
                <c:pt idx="2">
                  <c:v>27.1</c:v>
                </c:pt>
                <c:pt idx="3">
                  <c:v>26.5</c:v>
                </c:pt>
                <c:pt idx="4">
                  <c:v>16.899999999999999</c:v>
                </c:pt>
                <c:pt idx="5">
                  <c:v>10</c:v>
                </c:pt>
                <c:pt idx="6">
                  <c:v>8.8000000000000007</c:v>
                </c:pt>
                <c:pt idx="7">
                  <c:v>7.7</c:v>
                </c:pt>
                <c:pt idx="8">
                  <c:v>6.3</c:v>
                </c:pt>
                <c:pt idx="9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96-4500-A15C-CFBCBE0428B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7443152"/>
        <c:axId val="477439544"/>
      </c:barChart>
      <c:catAx>
        <c:axId val="477443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77439544"/>
        <c:crosses val="autoZero"/>
        <c:auto val="1"/>
        <c:lblAlgn val="ctr"/>
        <c:lblOffset val="100"/>
        <c:noMultiLvlLbl val="0"/>
      </c:catAx>
      <c:valAx>
        <c:axId val="477439544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crossAx val="4774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여객 운송실적 </a:t>
            </a:r>
            <a:r>
              <a:rPr lang="en-US" altLang="ko-KR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월별</a:t>
            </a:r>
            <a:r>
              <a:rPr lang="en-US" altLang="ko-KR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문헌조사!$B$4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rgbClr val="FFDD95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문헌조사!$B$5:$B$16</c:f>
              <c:numCache>
                <c:formatCode>_(* #,##0_);_(* \(#,##0\);_(* "-"_);_(@_)</c:formatCode>
                <c:ptCount val="12"/>
                <c:pt idx="0">
                  <c:v>2551617</c:v>
                </c:pt>
                <c:pt idx="1">
                  <c:v>2463130</c:v>
                </c:pt>
                <c:pt idx="2">
                  <c:v>2542337</c:v>
                </c:pt>
                <c:pt idx="3">
                  <c:v>2753960</c:v>
                </c:pt>
                <c:pt idx="4">
                  <c:v>2870041</c:v>
                </c:pt>
                <c:pt idx="5">
                  <c:v>2814523</c:v>
                </c:pt>
                <c:pt idx="6">
                  <c:v>2748034</c:v>
                </c:pt>
                <c:pt idx="7">
                  <c:v>3010227</c:v>
                </c:pt>
                <c:pt idx="8">
                  <c:v>2560657</c:v>
                </c:pt>
                <c:pt idx="9">
                  <c:v>3030454</c:v>
                </c:pt>
                <c:pt idx="10">
                  <c:v>2872346</c:v>
                </c:pt>
                <c:pt idx="11">
                  <c:v>2763642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D8-488E-BC83-830805C2ED58}"/>
            </c:ext>
          </c:extLst>
        </c:ser>
        <c:ser>
          <c:idx val="1"/>
          <c:order val="1"/>
          <c:tx>
            <c:strRef>
              <c:f>문헌조사!$C$4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문헌조사!$C$5:$C$16</c:f>
              <c:numCache>
                <c:formatCode>_(* #,##0_);_(* \(#,##0\);_(* "-"_);_(@_)</c:formatCode>
                <c:ptCount val="12"/>
                <c:pt idx="0">
                  <c:v>2739418</c:v>
                </c:pt>
                <c:pt idx="1">
                  <c:v>1529064</c:v>
                </c:pt>
                <c:pt idx="2">
                  <c:v>1097897</c:v>
                </c:pt>
                <c:pt idx="3">
                  <c:v>1200660</c:v>
                </c:pt>
                <c:pt idx="4">
                  <c:v>1887474</c:v>
                </c:pt>
                <c:pt idx="5">
                  <c:v>2161147</c:v>
                </c:pt>
                <c:pt idx="6">
                  <c:v>2468535</c:v>
                </c:pt>
                <c:pt idx="7">
                  <c:v>2826597</c:v>
                </c:pt>
                <c:pt idx="8">
                  <c:v>1847900</c:v>
                </c:pt>
                <c:pt idx="9">
                  <c:v>2747342</c:v>
                </c:pt>
                <c:pt idx="10">
                  <c:v>2943250</c:v>
                </c:pt>
                <c:pt idx="11">
                  <c:v>1714754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0D8-488E-BC83-830805C2ED58}"/>
            </c:ext>
          </c:extLst>
        </c:ser>
        <c:ser>
          <c:idx val="2"/>
          <c:order val="2"/>
          <c:tx>
            <c:strRef>
              <c:f>문헌조사!$D$4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86A7FC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문헌조사!$D$5:$D$16</c:f>
              <c:numCache>
                <c:formatCode>_(* #,##0_);_(* \(#,##0\);_(* "-"_);_(@_)</c:formatCode>
                <c:ptCount val="12"/>
                <c:pt idx="0">
                  <c:v>1457652</c:v>
                </c:pt>
                <c:pt idx="1">
                  <c:v>2301365</c:v>
                </c:pt>
                <c:pt idx="2">
                  <c:v>2590599</c:v>
                </c:pt>
                <c:pt idx="3">
                  <c:v>2975030</c:v>
                </c:pt>
                <c:pt idx="4">
                  <c:v>3115255</c:v>
                </c:pt>
                <c:pt idx="5">
                  <c:v>3037489</c:v>
                </c:pt>
                <c:pt idx="6">
                  <c:v>2926947</c:v>
                </c:pt>
                <c:pt idx="7">
                  <c:v>2702878</c:v>
                </c:pt>
                <c:pt idx="8">
                  <c:v>2534904</c:v>
                </c:pt>
                <c:pt idx="9">
                  <c:v>3287846</c:v>
                </c:pt>
                <c:pt idx="10">
                  <c:v>3275168</c:v>
                </c:pt>
                <c:pt idx="11">
                  <c:v>2941513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0D8-488E-BC83-830805C2ED58}"/>
            </c:ext>
          </c:extLst>
        </c:ser>
        <c:ser>
          <c:idx val="3"/>
          <c:order val="3"/>
          <c:tx>
            <c:strRef>
              <c:f>문헌조사!$E$4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rnd">
              <a:solidFill>
                <a:srgbClr val="F68514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문헌조사!$E$5:$E$16</c:f>
              <c:numCache>
                <c:formatCode>_(* #,##0_);_(* \(#,##0\);_(* "-"_);_(@_)</c:formatCode>
                <c:ptCount val="12"/>
                <c:pt idx="0">
                  <c:v>3139482</c:v>
                </c:pt>
                <c:pt idx="1">
                  <c:v>2889784</c:v>
                </c:pt>
                <c:pt idx="2">
                  <c:v>2453974</c:v>
                </c:pt>
                <c:pt idx="3">
                  <c:v>3158034</c:v>
                </c:pt>
                <c:pt idx="4">
                  <c:v>3457151</c:v>
                </c:pt>
                <c:pt idx="5">
                  <c:v>3328076</c:v>
                </c:pt>
                <c:pt idx="6">
                  <c:v>3169735</c:v>
                </c:pt>
                <c:pt idx="7">
                  <c:v>3194385</c:v>
                </c:pt>
                <c:pt idx="8">
                  <c:v>2799169</c:v>
                </c:pt>
                <c:pt idx="9">
                  <c:v>3374107</c:v>
                </c:pt>
                <c:pt idx="10">
                  <c:v>2853577</c:v>
                </c:pt>
                <c:pt idx="11">
                  <c:v>2510822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0D8-488E-BC83-830805C2E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0602768"/>
        <c:axId val="430603424"/>
      </c:lineChart>
      <c:catAx>
        <c:axId val="43060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603424"/>
        <c:crosses val="autoZero"/>
        <c:auto val="1"/>
        <c:lblAlgn val="ctr"/>
        <c:lblOffset val="100"/>
        <c:noMultiLvlLbl val="0"/>
      </c:catAx>
      <c:valAx>
        <c:axId val="430603424"/>
        <c:scaling>
          <c:orientation val="minMax"/>
          <c:max val="380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602768"/>
        <c:crosses val="autoZero"/>
        <c:crossBetween val="between"/>
        <c:dispUnits>
          <c:builtInUnit val="tenThousands"/>
          <c:dispUnitsLbl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 dirty="0"/>
                    <a:t>(</a:t>
                  </a:r>
                  <a:r>
                    <a:rPr lang="ko-KR" altLang="en-US" dirty="0"/>
                    <a:t>만 명</a:t>
                  </a:r>
                  <a:r>
                    <a:rPr lang="en-US" altLang="ko-KR" dirty="0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</a:t>
            </a:r>
            <a:r>
              <a:rPr lang="ko-KR" altLang="ko-KR" sz="1400" b="1" i="0" u="none" strike="noStrike" baseline="0"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여객실적 추이</a:t>
            </a:r>
            <a:endParaRPr lang="ko-KR" altLang="en-US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문헌조사!$A$21</c:f>
              <c:strCache>
                <c:ptCount val="1"/>
                <c:pt idx="0">
                  <c:v>총합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4F7-4B84-9FE5-A36A2ACFA542}"/>
              </c:ext>
            </c:extLst>
          </c:dPt>
          <c:dPt>
            <c:idx val="1"/>
            <c:invertIfNegative val="0"/>
            <c:bubble3D val="0"/>
            <c:spPr>
              <a:solidFill>
                <a:srgbClr val="FFDD9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4F7-4B84-9FE5-A36A2ACFA542}"/>
              </c:ext>
            </c:extLst>
          </c:dPt>
          <c:dPt>
            <c:idx val="2"/>
            <c:invertIfNegative val="0"/>
            <c:bubble3D val="0"/>
            <c:spPr>
              <a:solidFill>
                <a:srgbClr val="FFB6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4F7-4B84-9FE5-A36A2ACFA542}"/>
              </c:ext>
            </c:extLst>
          </c:dPt>
          <c:dPt>
            <c:idx val="3"/>
            <c:invertIfNegative val="0"/>
            <c:bubble3D val="0"/>
            <c:spPr>
              <a:solidFill>
                <a:srgbClr val="FF98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4F7-4B84-9FE5-A36A2ACFA542}"/>
              </c:ext>
            </c:extLst>
          </c:dPt>
          <c:dPt>
            <c:idx val="4"/>
            <c:invertIfNegative val="0"/>
            <c:bubble3D val="0"/>
            <c:spPr>
              <a:solidFill>
                <a:srgbClr val="F6851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4F7-4B84-9FE5-A36A2ACFA542}"/>
              </c:ext>
            </c:extLst>
          </c:dPt>
          <c:trendline>
            <c:spPr>
              <a:ln w="28575" cap="rnd">
                <a:solidFill>
                  <a:srgbClr val="C0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strRef>
              <c:f>문헌조사!$B$20:$F$20</c:f>
              <c:strCache>
                <c:ptCount val="5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  <c:pt idx="3">
                  <c:v>2021년</c:v>
                </c:pt>
                <c:pt idx="4">
                  <c:v>2022년</c:v>
                </c:pt>
              </c:strCache>
            </c:strRef>
          </c:cat>
          <c:val>
            <c:numRef>
              <c:f>문헌조사!$B$21:$F$21</c:f>
              <c:numCache>
                <c:formatCode>_(* #,##0_);_(* \(#,##0\);_(* "-"_);_(@_)</c:formatCode>
                <c:ptCount val="5"/>
                <c:pt idx="0" formatCode="#,##0_ ">
                  <c:v>31600000</c:v>
                </c:pt>
                <c:pt idx="1">
                  <c:v>32980968</c:v>
                </c:pt>
                <c:pt idx="2">
                  <c:v>25164038</c:v>
                </c:pt>
                <c:pt idx="3">
                  <c:v>33146646</c:v>
                </c:pt>
                <c:pt idx="4">
                  <c:v>36328296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4F7-4B84-9FE5-A36A2ACFA5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7897816"/>
        <c:axId val="558563592"/>
      </c:barChart>
      <c:catAx>
        <c:axId val="537897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8563592"/>
        <c:crosses val="autoZero"/>
        <c:auto val="1"/>
        <c:lblAlgn val="ctr"/>
        <c:lblOffset val="100"/>
        <c:noMultiLvlLbl val="0"/>
      </c:catAx>
      <c:valAx>
        <c:axId val="558563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7897816"/>
        <c:crosses val="autoZero"/>
        <c:crossBetween val="between"/>
        <c:dispUnits>
          <c:builtInUnit val="tenThousands"/>
          <c:dispUnitsLbl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/>
                    <a:t>(</a:t>
                  </a:r>
                  <a:r>
                    <a:rPr lang="ko-KR" altLang="en-US"/>
                    <a:t>만 명</a:t>
                  </a:r>
                  <a:r>
                    <a:rPr lang="en-US" altLang="ko-KR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여객 운송실적 </a:t>
            </a:r>
            <a:r>
              <a:rPr lang="en-US" altLang="ko-KR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월별</a:t>
            </a:r>
            <a:r>
              <a:rPr lang="en-US" altLang="ko-KR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문헌조사!$B$4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rgbClr val="FFDD95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문헌조사!$B$5:$B$16</c:f>
              <c:numCache>
                <c:formatCode>_(* #,##0_);_(* \(#,##0\);_(* "-"_);_(@_)</c:formatCode>
                <c:ptCount val="12"/>
                <c:pt idx="0">
                  <c:v>2551617</c:v>
                </c:pt>
                <c:pt idx="1">
                  <c:v>2463130</c:v>
                </c:pt>
                <c:pt idx="2">
                  <c:v>2542337</c:v>
                </c:pt>
                <c:pt idx="3">
                  <c:v>2753960</c:v>
                </c:pt>
                <c:pt idx="4">
                  <c:v>2870041</c:v>
                </c:pt>
                <c:pt idx="5">
                  <c:v>2814523</c:v>
                </c:pt>
                <c:pt idx="6">
                  <c:v>2748034</c:v>
                </c:pt>
                <c:pt idx="7">
                  <c:v>3010227</c:v>
                </c:pt>
                <c:pt idx="8">
                  <c:v>2560657</c:v>
                </c:pt>
                <c:pt idx="9">
                  <c:v>3030454</c:v>
                </c:pt>
                <c:pt idx="10">
                  <c:v>2872346</c:v>
                </c:pt>
                <c:pt idx="11">
                  <c:v>2763642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D8-488E-BC83-830805C2ED58}"/>
            </c:ext>
          </c:extLst>
        </c:ser>
        <c:ser>
          <c:idx val="1"/>
          <c:order val="1"/>
          <c:tx>
            <c:strRef>
              <c:f>문헌조사!$C$4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문헌조사!$C$5:$C$16</c:f>
              <c:numCache>
                <c:formatCode>_(* #,##0_);_(* \(#,##0\);_(* "-"_);_(@_)</c:formatCode>
                <c:ptCount val="12"/>
                <c:pt idx="0">
                  <c:v>2739418</c:v>
                </c:pt>
                <c:pt idx="1">
                  <c:v>1529064</c:v>
                </c:pt>
                <c:pt idx="2">
                  <c:v>1097897</c:v>
                </c:pt>
                <c:pt idx="3">
                  <c:v>1200660</c:v>
                </c:pt>
                <c:pt idx="4">
                  <c:v>1887474</c:v>
                </c:pt>
                <c:pt idx="5">
                  <c:v>2161147</c:v>
                </c:pt>
                <c:pt idx="6">
                  <c:v>2468535</c:v>
                </c:pt>
                <c:pt idx="7">
                  <c:v>2826597</c:v>
                </c:pt>
                <c:pt idx="8">
                  <c:v>1847900</c:v>
                </c:pt>
                <c:pt idx="9">
                  <c:v>2747342</c:v>
                </c:pt>
                <c:pt idx="10">
                  <c:v>2943250</c:v>
                </c:pt>
                <c:pt idx="11">
                  <c:v>1714754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0D8-488E-BC83-830805C2ED58}"/>
            </c:ext>
          </c:extLst>
        </c:ser>
        <c:ser>
          <c:idx val="2"/>
          <c:order val="2"/>
          <c:tx>
            <c:strRef>
              <c:f>문헌조사!$D$4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86A7FC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문헌조사!$D$5:$D$16</c:f>
              <c:numCache>
                <c:formatCode>_(* #,##0_);_(* \(#,##0\);_(* "-"_);_(@_)</c:formatCode>
                <c:ptCount val="12"/>
                <c:pt idx="0">
                  <c:v>1457652</c:v>
                </c:pt>
                <c:pt idx="1">
                  <c:v>2301365</c:v>
                </c:pt>
                <c:pt idx="2">
                  <c:v>2590599</c:v>
                </c:pt>
                <c:pt idx="3">
                  <c:v>2975030</c:v>
                </c:pt>
                <c:pt idx="4">
                  <c:v>3115255</c:v>
                </c:pt>
                <c:pt idx="5">
                  <c:v>3037489</c:v>
                </c:pt>
                <c:pt idx="6">
                  <c:v>2926947</c:v>
                </c:pt>
                <c:pt idx="7">
                  <c:v>2702878</c:v>
                </c:pt>
                <c:pt idx="8">
                  <c:v>2534904</c:v>
                </c:pt>
                <c:pt idx="9">
                  <c:v>3287846</c:v>
                </c:pt>
                <c:pt idx="10">
                  <c:v>3275168</c:v>
                </c:pt>
                <c:pt idx="11">
                  <c:v>2941513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0D8-488E-BC83-830805C2ED58}"/>
            </c:ext>
          </c:extLst>
        </c:ser>
        <c:ser>
          <c:idx val="3"/>
          <c:order val="3"/>
          <c:tx>
            <c:strRef>
              <c:f>문헌조사!$E$4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rnd">
              <a:solidFill>
                <a:srgbClr val="F68514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문헌조사!$E$5:$E$16</c:f>
              <c:numCache>
                <c:formatCode>_(* #,##0_);_(* \(#,##0\);_(* "-"_);_(@_)</c:formatCode>
                <c:ptCount val="12"/>
                <c:pt idx="0">
                  <c:v>3139482</c:v>
                </c:pt>
                <c:pt idx="1">
                  <c:v>2889784</c:v>
                </c:pt>
                <c:pt idx="2">
                  <c:v>2453974</c:v>
                </c:pt>
                <c:pt idx="3">
                  <c:v>3158034</c:v>
                </c:pt>
                <c:pt idx="4">
                  <c:v>3457151</c:v>
                </c:pt>
                <c:pt idx="5">
                  <c:v>3328076</c:v>
                </c:pt>
                <c:pt idx="6">
                  <c:v>3169735</c:v>
                </c:pt>
                <c:pt idx="7">
                  <c:v>3194385</c:v>
                </c:pt>
                <c:pt idx="8">
                  <c:v>2799169</c:v>
                </c:pt>
                <c:pt idx="9">
                  <c:v>3374107</c:v>
                </c:pt>
                <c:pt idx="10">
                  <c:v>2853577</c:v>
                </c:pt>
                <c:pt idx="11">
                  <c:v>2510822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0D8-488E-BC83-830805C2E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0602768"/>
        <c:axId val="430603424"/>
      </c:lineChart>
      <c:catAx>
        <c:axId val="43060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603424"/>
        <c:crosses val="autoZero"/>
        <c:auto val="1"/>
        <c:lblAlgn val="ctr"/>
        <c:lblOffset val="100"/>
        <c:noMultiLvlLbl val="0"/>
      </c:catAx>
      <c:valAx>
        <c:axId val="430603424"/>
        <c:scaling>
          <c:orientation val="minMax"/>
          <c:max val="380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602768"/>
        <c:crosses val="autoZero"/>
        <c:crossBetween val="between"/>
        <c:dispUnits>
          <c:builtInUnit val="tenThousands"/>
          <c:dispUnitsLbl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 dirty="0"/>
                    <a:t>(</a:t>
                  </a:r>
                  <a:r>
                    <a:rPr lang="ko-KR" altLang="en-US" dirty="0"/>
                    <a:t>만 명</a:t>
                  </a:r>
                  <a:r>
                    <a:rPr lang="en-US" altLang="ko-KR" dirty="0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</a:t>
            </a:r>
            <a:r>
              <a:rPr lang="ko-KR" altLang="ko-KR" sz="1400" b="1" i="0" u="none" strike="noStrike" baseline="0"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여객실적 추이</a:t>
            </a:r>
            <a:endParaRPr lang="ko-KR" altLang="en-US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문헌조사!$A$21</c:f>
              <c:strCache>
                <c:ptCount val="1"/>
                <c:pt idx="0">
                  <c:v>총합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4F7-4B84-9FE5-A36A2ACFA542}"/>
              </c:ext>
            </c:extLst>
          </c:dPt>
          <c:dPt>
            <c:idx val="1"/>
            <c:invertIfNegative val="0"/>
            <c:bubble3D val="0"/>
            <c:spPr>
              <a:solidFill>
                <a:srgbClr val="FFDD9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4F7-4B84-9FE5-A36A2ACFA542}"/>
              </c:ext>
            </c:extLst>
          </c:dPt>
          <c:dPt>
            <c:idx val="2"/>
            <c:invertIfNegative val="0"/>
            <c:bubble3D val="0"/>
            <c:spPr>
              <a:solidFill>
                <a:srgbClr val="FFB6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4F7-4B84-9FE5-A36A2ACFA542}"/>
              </c:ext>
            </c:extLst>
          </c:dPt>
          <c:dPt>
            <c:idx val="3"/>
            <c:invertIfNegative val="0"/>
            <c:bubble3D val="0"/>
            <c:spPr>
              <a:solidFill>
                <a:srgbClr val="FF98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4F7-4B84-9FE5-A36A2ACFA542}"/>
              </c:ext>
            </c:extLst>
          </c:dPt>
          <c:dPt>
            <c:idx val="4"/>
            <c:invertIfNegative val="0"/>
            <c:bubble3D val="0"/>
            <c:spPr>
              <a:solidFill>
                <a:srgbClr val="F6851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4F7-4B84-9FE5-A36A2ACFA542}"/>
              </c:ext>
            </c:extLst>
          </c:dPt>
          <c:trendline>
            <c:spPr>
              <a:ln w="28575" cap="rnd">
                <a:solidFill>
                  <a:srgbClr val="C0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strRef>
              <c:f>문헌조사!$B$20:$F$20</c:f>
              <c:strCache>
                <c:ptCount val="5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  <c:pt idx="3">
                  <c:v>2021년</c:v>
                </c:pt>
                <c:pt idx="4">
                  <c:v>2022년</c:v>
                </c:pt>
              </c:strCache>
            </c:strRef>
          </c:cat>
          <c:val>
            <c:numRef>
              <c:f>문헌조사!$B$21:$F$21</c:f>
              <c:numCache>
                <c:formatCode>_(* #,##0_);_(* \(#,##0\);_(* "-"_);_(@_)</c:formatCode>
                <c:ptCount val="5"/>
                <c:pt idx="0" formatCode="#,##0_ ">
                  <c:v>31600000</c:v>
                </c:pt>
                <c:pt idx="1">
                  <c:v>32980968</c:v>
                </c:pt>
                <c:pt idx="2">
                  <c:v>25164038</c:v>
                </c:pt>
                <c:pt idx="3">
                  <c:v>33146646</c:v>
                </c:pt>
                <c:pt idx="4">
                  <c:v>36328296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4F7-4B84-9FE5-A36A2ACFA5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7897816"/>
        <c:axId val="558563592"/>
      </c:barChart>
      <c:catAx>
        <c:axId val="537897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8563592"/>
        <c:crosses val="autoZero"/>
        <c:auto val="1"/>
        <c:lblAlgn val="ctr"/>
        <c:lblOffset val="100"/>
        <c:noMultiLvlLbl val="0"/>
      </c:catAx>
      <c:valAx>
        <c:axId val="558563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7897816"/>
        <c:crosses val="autoZero"/>
        <c:crossBetween val="between"/>
        <c:dispUnits>
          <c:builtInUnit val="tenThousands"/>
          <c:dispUnitsLbl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/>
                    <a:t>(</a:t>
                  </a:r>
                  <a:r>
                    <a:rPr lang="ko-KR" altLang="en-US"/>
                    <a:t>만 명</a:t>
                  </a:r>
                  <a:r>
                    <a:rPr lang="en-US" altLang="ko-KR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</a:rPr>
              <a:t>국제선 지역별 여객 실적</a:t>
            </a:r>
            <a:endParaRPr lang="en-US" altLang="ko-KR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문헌조사!$B$66</c:f>
              <c:strCache>
                <c:ptCount val="1"/>
                <c:pt idx="0">
                  <c:v> 2019년 </c:v>
                </c:pt>
              </c:strCache>
            </c:strRef>
          </c:tx>
          <c:spPr>
            <a:solidFill>
              <a:srgbClr val="FFDD95"/>
            </a:solidFill>
            <a:ln>
              <a:noFill/>
            </a:ln>
            <a:effectLst/>
          </c:spPr>
          <c:invertIfNegative val="0"/>
          <c:cat>
            <c:strRef>
              <c:f>문헌조사!$A$67:$A$70</c:f>
              <c:strCache>
                <c:ptCount val="4"/>
                <c:pt idx="0">
                  <c:v>일본</c:v>
                </c:pt>
                <c:pt idx="1">
                  <c:v>동남아</c:v>
                </c:pt>
                <c:pt idx="2">
                  <c:v>기타외국</c:v>
                </c:pt>
                <c:pt idx="3">
                  <c:v>중국</c:v>
                </c:pt>
              </c:strCache>
            </c:strRef>
          </c:cat>
          <c:val>
            <c:numRef>
              <c:f>문헌조사!$B$67:$B$70</c:f>
              <c:numCache>
                <c:formatCode>_(* #,##0_);_(* \(#,##0\);_(* "-"_);_(@_)</c:formatCode>
                <c:ptCount val="4"/>
                <c:pt idx="0">
                  <c:v>18863541</c:v>
                </c:pt>
                <c:pt idx="1">
                  <c:v>21787880</c:v>
                </c:pt>
                <c:pt idx="2">
                  <c:v>8814848</c:v>
                </c:pt>
                <c:pt idx="3">
                  <c:v>18433760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7C-407A-BF71-A9A0505B542E}"/>
            </c:ext>
          </c:extLst>
        </c:ser>
        <c:ser>
          <c:idx val="1"/>
          <c:order val="1"/>
          <c:tx>
            <c:strRef>
              <c:f>문헌조사!$C$66</c:f>
              <c:strCache>
                <c:ptCount val="1"/>
                <c:pt idx="0">
                  <c:v> 2021년 </c:v>
                </c:pt>
              </c:strCache>
            </c:strRef>
          </c:tx>
          <c:spPr>
            <a:solidFill>
              <a:srgbClr val="FF9843"/>
            </a:solidFill>
            <a:ln>
              <a:noFill/>
            </a:ln>
            <a:effectLst/>
          </c:spPr>
          <c:invertIfNegative val="0"/>
          <c:cat>
            <c:strRef>
              <c:f>문헌조사!$A$67:$A$70</c:f>
              <c:strCache>
                <c:ptCount val="4"/>
                <c:pt idx="0">
                  <c:v>일본</c:v>
                </c:pt>
                <c:pt idx="1">
                  <c:v>동남아</c:v>
                </c:pt>
                <c:pt idx="2">
                  <c:v>기타외국</c:v>
                </c:pt>
                <c:pt idx="3">
                  <c:v>중국</c:v>
                </c:pt>
              </c:strCache>
            </c:strRef>
          </c:cat>
          <c:val>
            <c:numRef>
              <c:f>문헌조사!$C$67:$C$70</c:f>
              <c:numCache>
                <c:formatCode>_(* #,##0_);_(* \(#,##0\);_(* "-"_);_(@_)</c:formatCode>
                <c:ptCount val="4"/>
                <c:pt idx="0">
                  <c:v>148363</c:v>
                </c:pt>
                <c:pt idx="1">
                  <c:v>396290</c:v>
                </c:pt>
                <c:pt idx="2">
                  <c:v>1220843</c:v>
                </c:pt>
                <c:pt idx="3">
                  <c:v>424587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7C-407A-BF71-A9A0505B542E}"/>
            </c:ext>
          </c:extLst>
        </c:ser>
        <c:ser>
          <c:idx val="2"/>
          <c:order val="2"/>
          <c:tx>
            <c:strRef>
              <c:f>문헌조사!$D$66</c:f>
              <c:strCache>
                <c:ptCount val="1"/>
                <c:pt idx="0">
                  <c:v> 2022년 </c:v>
                </c:pt>
              </c:strCache>
            </c:strRef>
          </c:tx>
          <c:spPr>
            <a:solidFill>
              <a:srgbClr val="F68514"/>
            </a:solidFill>
            <a:ln>
              <a:noFill/>
            </a:ln>
            <a:effectLst/>
          </c:spPr>
          <c:invertIfNegative val="0"/>
          <c:cat>
            <c:strRef>
              <c:f>문헌조사!$A$67:$A$70</c:f>
              <c:strCache>
                <c:ptCount val="4"/>
                <c:pt idx="0">
                  <c:v>일본</c:v>
                </c:pt>
                <c:pt idx="1">
                  <c:v>동남아</c:v>
                </c:pt>
                <c:pt idx="2">
                  <c:v>기타외국</c:v>
                </c:pt>
                <c:pt idx="3">
                  <c:v>중국</c:v>
                </c:pt>
              </c:strCache>
            </c:strRef>
          </c:cat>
          <c:val>
            <c:numRef>
              <c:f>문헌조사!$D$67:$D$70</c:f>
              <c:numCache>
                <c:formatCode>_(* #,##0_);_(* \(#,##0\);_(* "-"_);_(@_)</c:formatCode>
                <c:ptCount val="4"/>
                <c:pt idx="0">
                  <c:v>3009252</c:v>
                </c:pt>
                <c:pt idx="1">
                  <c:v>6863320</c:v>
                </c:pt>
                <c:pt idx="2">
                  <c:v>4580027</c:v>
                </c:pt>
                <c:pt idx="3">
                  <c:v>443496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7C-407A-BF71-A9A0505B54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2906072"/>
        <c:axId val="532900496"/>
      </c:barChart>
      <c:catAx>
        <c:axId val="532906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0496"/>
        <c:crosses val="autoZero"/>
        <c:auto val="1"/>
        <c:lblAlgn val="ctr"/>
        <c:lblOffset val="100"/>
        <c:noMultiLvlLbl val="0"/>
      </c:catAx>
      <c:valAx>
        <c:axId val="5329004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6072"/>
        <c:crosses val="autoZero"/>
        <c:crossBetween val="between"/>
        <c:dispUnits>
          <c:builtInUnit val="tenThousands"/>
          <c:dispUnitsLbl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 dirty="0"/>
                    <a:t>(</a:t>
                  </a:r>
                  <a:r>
                    <a:rPr lang="ko-KR" altLang="en-US" dirty="0"/>
                    <a:t>만 명</a:t>
                  </a:r>
                  <a:r>
                    <a:rPr lang="en-US" altLang="ko-KR" dirty="0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>
                <a:solidFill>
                  <a:sysClr val="windowText" lastClr="000000"/>
                </a:solidFill>
              </a:rPr>
              <a:t>국제선 여객실적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문헌조사!$A$79</c:f>
              <c:strCache>
                <c:ptCount val="1"/>
                <c:pt idx="0">
                  <c:v>총합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519-42D8-8271-77FAD0C0A704}"/>
              </c:ext>
            </c:extLst>
          </c:dPt>
          <c:dPt>
            <c:idx val="1"/>
            <c:invertIfNegative val="0"/>
            <c:bubble3D val="0"/>
            <c:spPr>
              <a:solidFill>
                <a:srgbClr val="FFDD9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519-42D8-8271-77FAD0C0A704}"/>
              </c:ext>
            </c:extLst>
          </c:dPt>
          <c:dPt>
            <c:idx val="2"/>
            <c:invertIfNegative val="0"/>
            <c:bubble3D val="0"/>
            <c:spPr>
              <a:solidFill>
                <a:srgbClr val="FFB6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519-42D8-8271-77FAD0C0A704}"/>
              </c:ext>
            </c:extLst>
          </c:dPt>
          <c:dPt>
            <c:idx val="3"/>
            <c:invertIfNegative val="0"/>
            <c:bubble3D val="0"/>
            <c:spPr>
              <a:solidFill>
                <a:srgbClr val="FF98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519-42D8-8271-77FAD0C0A704}"/>
              </c:ext>
            </c:extLst>
          </c:dPt>
          <c:dPt>
            <c:idx val="4"/>
            <c:invertIfNegative val="0"/>
            <c:bubble3D val="0"/>
            <c:spPr>
              <a:solidFill>
                <a:srgbClr val="F6851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519-42D8-8271-77FAD0C0A704}"/>
              </c:ext>
            </c:extLst>
          </c:dPt>
          <c:dLbls>
            <c:delete val="1"/>
          </c:dLbls>
          <c:trendline>
            <c:spPr>
              <a:ln w="34925" cap="rnd">
                <a:solidFill>
                  <a:srgbClr val="C0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strRef>
              <c:f>문헌조사!$B$78:$F$78</c:f>
              <c:strCache>
                <c:ptCount val="5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  <c:pt idx="3">
                  <c:v>2021년</c:v>
                </c:pt>
                <c:pt idx="4">
                  <c:v>2022년</c:v>
                </c:pt>
              </c:strCache>
            </c:strRef>
          </c:cat>
          <c:val>
            <c:numRef>
              <c:f>문헌조사!$B$79:$F$79</c:f>
              <c:numCache>
                <c:formatCode>#,##0_ </c:formatCode>
                <c:ptCount val="5"/>
                <c:pt idx="0">
                  <c:v>85930000</c:v>
                </c:pt>
                <c:pt idx="1">
                  <c:v>90385640</c:v>
                </c:pt>
                <c:pt idx="2">
                  <c:v>14239922</c:v>
                </c:pt>
                <c:pt idx="3">
                  <c:v>3209364</c:v>
                </c:pt>
                <c:pt idx="4">
                  <c:v>19500059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519-42D8-8271-77FAD0C0A70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32903776"/>
        <c:axId val="532900824"/>
      </c:barChart>
      <c:catAx>
        <c:axId val="532903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0824"/>
        <c:crosses val="autoZero"/>
        <c:auto val="1"/>
        <c:lblAlgn val="ctr"/>
        <c:lblOffset val="100"/>
        <c:noMultiLvlLbl val="0"/>
      </c:catAx>
      <c:valAx>
        <c:axId val="532900824"/>
        <c:scaling>
          <c:orientation val="minMax"/>
          <c:max val="10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3776"/>
        <c:crosses val="autoZero"/>
        <c:crossBetween val="between"/>
        <c:majorUnit val="20000000"/>
        <c:dispUnits>
          <c:builtInUnit val="tenThousands"/>
          <c:dispUnitsLbl>
            <c:tx>
              <c:rich>
                <a:bodyPr rot="0" spcFirstLastPara="1" vertOverflow="ellipsis" vert="eaVert" wrap="square" anchor="b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/>
                    <a:t>(</a:t>
                  </a:r>
                  <a:r>
                    <a:rPr lang="ko-KR" altLang="en-US"/>
                    <a:t>만 명</a:t>
                  </a:r>
                  <a:r>
                    <a:rPr lang="en-US" altLang="ko-KR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b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</a:rPr>
              <a:t>국제선 여객 운송실적</a:t>
            </a:r>
            <a:r>
              <a:rPr lang="en-US" altLang="ko-KR" b="1">
                <a:solidFill>
                  <a:schemeClr val="tx1"/>
                </a:solidFill>
              </a:rPr>
              <a:t>(</a:t>
            </a:r>
            <a:r>
              <a:rPr lang="ko-KR" altLang="en-US" b="1">
                <a:solidFill>
                  <a:schemeClr val="tx1"/>
                </a:solidFill>
              </a:rPr>
              <a:t>월별</a:t>
            </a:r>
            <a:r>
              <a:rPr lang="en-US" altLang="ko-KR" b="1">
                <a:solidFill>
                  <a:schemeClr val="tx1"/>
                </a:solidFill>
              </a:rPr>
              <a:t>)</a:t>
            </a:r>
            <a:endParaRPr lang="ko-KR" altLang="en-US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문헌조사!$B$50</c:f>
              <c:strCache>
                <c:ptCount val="1"/>
                <c:pt idx="0">
                  <c:v>2019년</c:v>
                </c:pt>
              </c:strCache>
            </c:strRef>
          </c:tx>
          <c:spPr>
            <a:ln w="28575" cap="rnd">
              <a:solidFill>
                <a:srgbClr val="FFDD95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문헌조사!$B$51:$B$62</c:f>
              <c:numCache>
                <c:formatCode>_(* #,##0_);_(* \(#,##0\);_(* "-"_);_(@_)</c:formatCode>
                <c:ptCount val="12"/>
                <c:pt idx="0">
                  <c:v>8023960</c:v>
                </c:pt>
                <c:pt idx="1">
                  <c:v>7433725</c:v>
                </c:pt>
                <c:pt idx="2">
                  <c:v>7555163</c:v>
                </c:pt>
                <c:pt idx="3">
                  <c:v>7389048</c:v>
                </c:pt>
                <c:pt idx="4">
                  <c:v>7432887</c:v>
                </c:pt>
                <c:pt idx="5">
                  <c:v>7727595</c:v>
                </c:pt>
                <c:pt idx="6">
                  <c:v>7963263</c:v>
                </c:pt>
                <c:pt idx="7">
                  <c:v>8140627</c:v>
                </c:pt>
                <c:pt idx="8">
                  <c:v>6803109</c:v>
                </c:pt>
                <c:pt idx="9">
                  <c:v>7351625</c:v>
                </c:pt>
                <c:pt idx="10">
                  <c:v>6964045</c:v>
                </c:pt>
                <c:pt idx="11">
                  <c:v>7600593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12-40D5-BF9E-D05C74C4191C}"/>
            </c:ext>
          </c:extLst>
        </c:ser>
        <c:ser>
          <c:idx val="1"/>
          <c:order val="1"/>
          <c:tx>
            <c:strRef>
              <c:f>문헌조사!$C$50</c:f>
              <c:strCache>
                <c:ptCount val="1"/>
                <c:pt idx="0">
                  <c:v>2020년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문헌조사!$C$51:$C$62</c:f>
              <c:numCache>
                <c:formatCode>_(* #,##0_);_(* \(#,##0\);_(* "-"_);_(@_)</c:formatCode>
                <c:ptCount val="12"/>
                <c:pt idx="0">
                  <c:v>7881507</c:v>
                </c:pt>
                <c:pt idx="1">
                  <c:v>3971511</c:v>
                </c:pt>
                <c:pt idx="2">
                  <c:v>643795</c:v>
                </c:pt>
                <c:pt idx="3">
                  <c:v>153087</c:v>
                </c:pt>
                <c:pt idx="4">
                  <c:v>137330</c:v>
                </c:pt>
                <c:pt idx="5">
                  <c:v>182053</c:v>
                </c:pt>
                <c:pt idx="6">
                  <c:v>218136</c:v>
                </c:pt>
                <c:pt idx="7">
                  <c:v>234218</c:v>
                </c:pt>
                <c:pt idx="8">
                  <c:v>196791</c:v>
                </c:pt>
                <c:pt idx="9">
                  <c:v>196217</c:v>
                </c:pt>
                <c:pt idx="10">
                  <c:v>195991</c:v>
                </c:pt>
                <c:pt idx="11">
                  <c:v>229286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12-40D5-BF9E-D05C74C4191C}"/>
            </c:ext>
          </c:extLst>
        </c:ser>
        <c:ser>
          <c:idx val="2"/>
          <c:order val="2"/>
          <c:tx>
            <c:strRef>
              <c:f>문헌조사!$D$50</c:f>
              <c:strCache>
                <c:ptCount val="1"/>
                <c:pt idx="0">
                  <c:v>2021년</c:v>
                </c:pt>
              </c:strCache>
            </c:strRef>
          </c:tx>
          <c:spPr>
            <a:ln w="28575" cap="rnd">
              <a:solidFill>
                <a:srgbClr val="86A7FC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문헌조사!$D$51:$D$62</c:f>
              <c:numCache>
                <c:formatCode>_(* #,##0_);_(* \(#,##0\);_(* "-"_);_(@_)</c:formatCode>
                <c:ptCount val="12"/>
                <c:pt idx="0">
                  <c:v>211468</c:v>
                </c:pt>
                <c:pt idx="1">
                  <c:v>165890</c:v>
                </c:pt>
                <c:pt idx="2">
                  <c:v>184211</c:v>
                </c:pt>
                <c:pt idx="3">
                  <c:v>178129</c:v>
                </c:pt>
                <c:pt idx="4">
                  <c:v>206462</c:v>
                </c:pt>
                <c:pt idx="5">
                  <c:v>246697</c:v>
                </c:pt>
                <c:pt idx="6">
                  <c:v>291269</c:v>
                </c:pt>
                <c:pt idx="7">
                  <c:v>339820</c:v>
                </c:pt>
                <c:pt idx="8">
                  <c:v>289529</c:v>
                </c:pt>
                <c:pt idx="9">
                  <c:v>310443</c:v>
                </c:pt>
                <c:pt idx="10">
                  <c:v>369475</c:v>
                </c:pt>
                <c:pt idx="11">
                  <c:v>415971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912-40D5-BF9E-D05C74C4191C}"/>
            </c:ext>
          </c:extLst>
        </c:ser>
        <c:ser>
          <c:idx val="3"/>
          <c:order val="3"/>
          <c:tx>
            <c:strRef>
              <c:f>문헌조사!$E$50</c:f>
              <c:strCache>
                <c:ptCount val="1"/>
                <c:pt idx="0">
                  <c:v>2022년</c:v>
                </c:pt>
              </c:strCache>
            </c:strRef>
          </c:tx>
          <c:spPr>
            <a:ln w="28575" cap="rnd">
              <a:solidFill>
                <a:srgbClr val="FF9843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문헌조사!$E$51:$E$62</c:f>
              <c:numCache>
                <c:formatCode>_(* #,##0_);_(* \(#,##0\);_(* "-"_);_(@_)</c:formatCode>
                <c:ptCount val="12"/>
                <c:pt idx="0">
                  <c:v>358308</c:v>
                </c:pt>
                <c:pt idx="1">
                  <c:v>320757</c:v>
                </c:pt>
                <c:pt idx="2">
                  <c:v>411666</c:v>
                </c:pt>
                <c:pt idx="3">
                  <c:v>650186</c:v>
                </c:pt>
                <c:pt idx="4">
                  <c:v>941540</c:v>
                </c:pt>
                <c:pt idx="5">
                  <c:v>1279029</c:v>
                </c:pt>
                <c:pt idx="6">
                  <c:v>1844775</c:v>
                </c:pt>
                <c:pt idx="7">
                  <c:v>2115364</c:v>
                </c:pt>
                <c:pt idx="8">
                  <c:v>1923452</c:v>
                </c:pt>
                <c:pt idx="9">
                  <c:v>2522903</c:v>
                </c:pt>
                <c:pt idx="10">
                  <c:v>3081331</c:v>
                </c:pt>
                <c:pt idx="11">
                  <c:v>4050748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912-40D5-BF9E-D05C74C41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9639232"/>
        <c:axId val="469643496"/>
      </c:lineChart>
      <c:catAx>
        <c:axId val="469639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9643496"/>
        <c:crosses val="autoZero"/>
        <c:auto val="1"/>
        <c:lblAlgn val="ctr"/>
        <c:lblOffset val="100"/>
        <c:noMultiLvlLbl val="0"/>
      </c:catAx>
      <c:valAx>
        <c:axId val="469643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9639232"/>
        <c:crosses val="autoZero"/>
        <c:crossBetween val="between"/>
        <c:dispUnits>
          <c:builtInUnit val="tenThousands"/>
          <c:dispUnitsLbl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 dirty="0"/>
                    <a:t>(</a:t>
                  </a:r>
                  <a:r>
                    <a:rPr lang="ko-KR" altLang="en-US" dirty="0"/>
                    <a:t>만 명</a:t>
                  </a:r>
                  <a:r>
                    <a:rPr lang="en-US" altLang="ko-KR" dirty="0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202A0-07B1-4CC1-8ABB-D00EE2741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D9888C-765B-4DCC-AE53-274742E14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8C57C2-F222-4B20-B05F-24B48741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DD3F8-778C-44A8-9B03-8CC70CC35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46D289-C09E-4645-8E19-E75C7ED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2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3EE6E-D71F-4CC2-820B-5855BCCB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B5E33E-E795-4923-B7AC-737DB4BE5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0B05A3-B5A2-41A3-9F37-5088FA2DA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8BD569-792F-48D7-9B13-48A7A091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CC645-3347-442E-A3A0-E6BD7BF2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35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630421-A1C2-4876-B1BD-3C2EC1A5E6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23BDE1-3938-495C-9BEC-C61010043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D9429-7BF7-416E-A12F-7A95DC951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BF2282-AA89-4F93-8B65-A97FB8DE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315752-EE08-4327-8002-B4EBB8E3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280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DC1DF-BD8F-4471-AAD5-3CE22421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EDC36A-522A-43DD-B0F6-92E39092C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8DD00A-AB5C-4397-BE08-B9F71C897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2A2211-47A6-434E-BAFE-0BA395DE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F0D058-5423-4BB6-B5FF-3F3FAEB33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941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ABCD7-A1F6-464D-9054-1370C7A00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252769-A1FC-4562-A4A5-538AE2DE8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625FDE-3BB8-447E-8BE7-369EF4D2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97133-59D2-4111-8733-91BAFC923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BE2A1D-2DA6-4336-AE6C-E928FB29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663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92C01-4272-4D55-AC54-0BBC0C6E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B4A6B-3A21-4342-BE08-6AE6E2FCF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842C0C-5632-4EE2-B9FF-F289274E7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BD3B1A-D721-4B5D-9F9E-9719F0FC1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A32344-01CA-4005-8932-90A5A28E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739A1C-B892-41C4-A17F-1CCDC0867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552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9D75C-C47C-478B-B9D8-B57528D3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AD45D9-1D7A-48B6-A68E-0AE031599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E45564-935E-4B04-A020-E206E981E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3FF8BB-A88C-4116-897E-8C5787131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737DB2-0050-4D95-854E-075B05AF6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C7A300-837B-4678-88C5-AB4966CE8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240127-AF60-4C8C-A603-00F44A5E7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56D9A3-4179-4FCA-9434-B324C201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42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1EFBA-7C27-4D78-B43B-D31D2A84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18956C-E5F3-4E51-8605-EA98880A4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F1EE4E-6BEF-4772-8C59-F41A07B53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9CB370-A230-4531-A83E-D550CA4C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15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6AAA93-7542-4920-9AA3-C3D43830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0A4CF0-B77E-4E83-9705-9D967053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5F1F4-64C8-47DE-9538-971C93B4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1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95DC5-7FD6-4976-8FDF-554854CC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73F13D-D6FB-44EB-873C-51F905D5F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FC7AF6-7CF4-4F74-BF10-1466B4D99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CECCCB-C812-4591-B4F6-2BE2AE5DC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65521B-14D8-41AC-93BE-1337CE8AE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52779B-A88F-42F1-BDA1-9015295B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84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80528-AE3D-4367-A4A3-FCC9DA6A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0A86E1-286D-4626-8BCE-39BFF42E9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A52F7C-554F-4235-911E-D1EDF57BC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A8A1F3-807B-4467-904D-97F2D8F21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2B9774-96CF-4E44-B6F5-7553E78D2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9CA783-9E37-455C-B448-C178FEA5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747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2B2E07-4E54-4B4D-BBAB-17894A9A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457E6-E1EB-4131-8D44-F01B9B365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AF0E9-C0A4-4631-90D0-B6682B8E7A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B0FCF-6054-4F77-B65D-D06BED083A6D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472D8-3A0C-46BB-BE94-89BCEB933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46DF5-2CAB-4BAF-88DB-3434F7D58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76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CC11BA6-FFEC-4C38-AE35-97B53E44A5E9}"/>
              </a:ext>
            </a:extLst>
          </p:cNvPr>
          <p:cNvSpPr/>
          <p:nvPr/>
        </p:nvSpPr>
        <p:spPr>
          <a:xfrm>
            <a:off x="381000" y="311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https://m.post.naver.com/viewer/postView.naver?volumeNo=34472286&amp;memberNo=6532296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1D80DA-8C50-4F14-A47C-ECA13450A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58166"/>
            <a:ext cx="5134692" cy="49822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CADBE6-9666-4D4E-BB45-A02EA60E6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940" y="958166"/>
            <a:ext cx="5087060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10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BF1551-B04F-4ABB-9B28-02911440B516}"/>
              </a:ext>
            </a:extLst>
          </p:cNvPr>
          <p:cNvSpPr/>
          <p:nvPr/>
        </p:nvSpPr>
        <p:spPr>
          <a:xfrm>
            <a:off x="618673" y="1773227"/>
            <a:ext cx="110889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한국은행에서 발표한 </a:t>
            </a:r>
            <a:r>
              <a:rPr lang="en-US" altLang="ko-KR" dirty="0"/>
              <a:t>'</a:t>
            </a:r>
            <a:r>
              <a:rPr lang="ko-KR" altLang="en-US" dirty="0"/>
              <a:t>제주경제 평가보고서</a:t>
            </a:r>
            <a:r>
              <a:rPr lang="en-US" altLang="ko-KR" dirty="0"/>
              <a:t>'</a:t>
            </a:r>
            <a:r>
              <a:rPr lang="ko-KR" altLang="en-US" dirty="0"/>
              <a:t>에는 </a:t>
            </a:r>
            <a:r>
              <a:rPr lang="en-US" altLang="ko-KR" dirty="0"/>
              <a:t>2020</a:t>
            </a:r>
            <a:r>
              <a:rPr lang="ko-KR" altLang="en-US" dirty="0"/>
              <a:t>년 기준으로 지역내 총생산 구성비는 농림어업</a:t>
            </a:r>
            <a:r>
              <a:rPr lang="en-US" altLang="ko-KR" dirty="0"/>
              <a:t>(11%), </a:t>
            </a:r>
            <a:r>
              <a:rPr lang="ko-KR" altLang="en-US" dirty="0"/>
              <a:t>건설업</a:t>
            </a:r>
            <a:r>
              <a:rPr lang="en-US" altLang="ko-KR" dirty="0"/>
              <a:t>(8.4%), </a:t>
            </a:r>
            <a:r>
              <a:rPr lang="ko-KR" altLang="en-US" dirty="0"/>
              <a:t>서비스업</a:t>
            </a:r>
            <a:r>
              <a:rPr lang="en-US" altLang="ko-KR" dirty="0"/>
              <a:t>(74.9% - </a:t>
            </a:r>
            <a:r>
              <a:rPr lang="ko-KR" altLang="en-US" dirty="0"/>
              <a:t>관광서비스업 </a:t>
            </a:r>
            <a:r>
              <a:rPr lang="en-US" altLang="ko-KR" dirty="0"/>
              <a:t>27.9%, </a:t>
            </a:r>
            <a:r>
              <a:rPr lang="ko-KR" altLang="en-US" dirty="0"/>
              <a:t>관광 외 서비스업 </a:t>
            </a:r>
            <a:r>
              <a:rPr lang="en-US" altLang="ko-KR" dirty="0"/>
              <a:t>47.1%) </a:t>
            </a:r>
            <a:r>
              <a:rPr lang="ko-KR" altLang="en-US" dirty="0"/>
              <a:t>차지</a:t>
            </a:r>
            <a:endParaRPr lang="ko-KR" altLang="en-US" sz="1600" dirty="0"/>
          </a:p>
          <a:p>
            <a:r>
              <a:rPr lang="en-US" altLang="ko-KR" dirty="0"/>
              <a:t>- </a:t>
            </a:r>
            <a:r>
              <a:rPr lang="ko-KR" altLang="en-US" dirty="0"/>
              <a:t>서비스업에 대한 의존도가 매우 높은 제주도는 낮아지는 인지도에 대한 대책이 필요하다고 판단하여 데이터 분석을 통해 제주도의 관광 서비스의 개선을 제안함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DD5B72-FD5D-4755-AFB0-49FB350EA81C}"/>
              </a:ext>
            </a:extLst>
          </p:cNvPr>
          <p:cNvSpPr/>
          <p:nvPr/>
        </p:nvSpPr>
        <p:spPr>
          <a:xfrm>
            <a:off x="899887" y="2973556"/>
            <a:ext cx="9829798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ko-KR" altLang="en-US" sz="1600" dirty="0"/>
            </a:br>
            <a:r>
              <a:rPr lang="ko-KR" altLang="en-US" dirty="0"/>
              <a:t>코로나 </a:t>
            </a:r>
            <a:r>
              <a:rPr lang="ko-KR" altLang="en-US" dirty="0" err="1"/>
              <a:t>펜데믹</a:t>
            </a:r>
            <a:r>
              <a:rPr lang="ko-KR" altLang="en-US" dirty="0"/>
              <a:t> 기간 동안 특정 업종의 쇠퇴와 성장을 파악하여 서비스 개선의 지표를 제시</a:t>
            </a:r>
            <a:endParaRPr lang="ko-KR" altLang="en-US" sz="1600" dirty="0"/>
          </a:p>
          <a:p>
            <a:pPr fontAlgn="base"/>
            <a:br>
              <a:rPr lang="ko-KR" altLang="en-US" sz="1600" dirty="0"/>
            </a:br>
            <a:r>
              <a:rPr lang="ko-KR" altLang="en-US" dirty="0"/>
              <a:t>코로나 </a:t>
            </a:r>
            <a:r>
              <a:rPr lang="ko-KR" altLang="en-US" dirty="0" err="1"/>
              <a:t>펜데믹의</a:t>
            </a:r>
            <a:r>
              <a:rPr lang="ko-KR" altLang="en-US" dirty="0"/>
              <a:t> 전후로 특정 업종의 쇠퇴와 성장이 있을 것</a:t>
            </a:r>
          </a:p>
          <a:p>
            <a:pPr fontAlgn="base"/>
            <a:br>
              <a:rPr lang="ko-KR" altLang="en-US" sz="1600" dirty="0"/>
            </a:br>
            <a:r>
              <a:rPr lang="ko-KR" altLang="en-US" dirty="0"/>
              <a:t>코로나 </a:t>
            </a:r>
            <a:r>
              <a:rPr lang="ko-KR" altLang="en-US" dirty="0" err="1"/>
              <a:t>펜데믹으로</a:t>
            </a:r>
            <a:r>
              <a:rPr lang="ko-KR" altLang="en-US" dirty="0"/>
              <a:t> 국내 여행과 해외 여행 타격이 있었을 것</a:t>
            </a:r>
          </a:p>
          <a:p>
            <a:pPr fontAlgn="base"/>
            <a:r>
              <a:rPr lang="ko-KR" altLang="en-US" dirty="0"/>
              <a:t>해외방문객이 많기 때문에 제주도 관광산업에 타격이 있었을 것</a:t>
            </a:r>
          </a:p>
          <a:p>
            <a:pPr fontAlgn="base"/>
            <a:br>
              <a:rPr lang="ko-KR" altLang="en-US" sz="1600" dirty="0"/>
            </a:br>
            <a:r>
              <a:rPr lang="ko-KR" altLang="en-US" dirty="0"/>
              <a:t>관광객수가 줄었을 것이라 가정하고</a:t>
            </a:r>
            <a:r>
              <a:rPr lang="en-US" altLang="ko-KR" dirty="0"/>
              <a:t>, </a:t>
            </a:r>
            <a:r>
              <a:rPr lang="ko-KR" altLang="en-US" dirty="0"/>
              <a:t>해당 관광지와 특정 </a:t>
            </a:r>
            <a:r>
              <a:rPr lang="ko-KR" altLang="en-US" dirty="0" err="1"/>
              <a:t>업종간의</a:t>
            </a:r>
            <a:r>
              <a:rPr lang="ko-KR" altLang="en-US" dirty="0"/>
              <a:t> 상관관계가 있을 것</a:t>
            </a:r>
          </a:p>
          <a:p>
            <a:br>
              <a:rPr lang="ko-KR" altLang="en-US" sz="1600" dirty="0"/>
            </a:b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96255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851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4E70C4-9BED-43E5-9567-BC556A3F5D93}"/>
              </a:ext>
            </a:extLst>
          </p:cNvPr>
          <p:cNvSpPr/>
          <p:nvPr/>
        </p:nvSpPr>
        <p:spPr>
          <a:xfrm>
            <a:off x="1246830" y="4027752"/>
            <a:ext cx="512733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ctr"/>
            <a:r>
              <a:rPr lang="ko-KR" altLang="en-US" sz="800" dirty="0">
                <a:solidFill>
                  <a:srgbClr val="000000"/>
                </a:solidFill>
                <a:latin typeface="Gill Sans"/>
              </a:rPr>
              <a:t>데이터</a:t>
            </a:r>
            <a:r>
              <a:rPr lang="en-US" altLang="ko-KR" sz="800" dirty="0">
                <a:solidFill>
                  <a:srgbClr val="000000"/>
                </a:solidFill>
                <a:latin typeface="Gill Sans"/>
              </a:rPr>
              <a:t>R&amp;D</a:t>
            </a:r>
            <a:r>
              <a:rPr lang="ko-KR" altLang="en-US" sz="800" dirty="0">
                <a:solidFill>
                  <a:srgbClr val="000000"/>
                </a:solidFill>
                <a:latin typeface="Gill Sans"/>
              </a:rPr>
              <a:t>그룹</a:t>
            </a:r>
            <a:r>
              <a:rPr lang="en-US" altLang="ko-KR" sz="800" dirty="0">
                <a:solidFill>
                  <a:srgbClr val="000000"/>
                </a:solidFill>
                <a:latin typeface="Gill Sans"/>
              </a:rPr>
              <a:t>, "</a:t>
            </a:r>
            <a:r>
              <a:rPr lang="ko-KR" altLang="en-US" sz="800" i="1" dirty="0">
                <a:solidFill>
                  <a:srgbClr val="000000"/>
                </a:solidFill>
                <a:latin typeface="Gill Sans"/>
              </a:rPr>
              <a:t>제주특별자치도 방문관광객 실태조사 정량조사 결과보고서</a:t>
            </a:r>
            <a:r>
              <a:rPr lang="en-US" altLang="ko-KR" sz="800" dirty="0">
                <a:solidFill>
                  <a:srgbClr val="000000"/>
                </a:solidFill>
                <a:latin typeface="Gill Sans"/>
              </a:rPr>
              <a:t>",(2021): 142, 121</a:t>
            </a:r>
            <a:endParaRPr lang="ko-KR" altLang="en-US" sz="800" dirty="0"/>
          </a:p>
        </p:txBody>
      </p:sp>
      <p:graphicFrame>
        <p:nvGraphicFramePr>
          <p:cNvPr id="40" name="차트 39">
            <a:extLst>
              <a:ext uri="{FF2B5EF4-FFF2-40B4-BE49-F238E27FC236}">
                <a16:creationId xmlns:a16="http://schemas.microsoft.com/office/drawing/2014/main" id="{C6595CE4-7573-4D44-93FB-38C6A83AC6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0539526"/>
              </p:ext>
            </p:extLst>
          </p:nvPr>
        </p:nvGraphicFramePr>
        <p:xfrm>
          <a:off x="6953986" y="4531886"/>
          <a:ext cx="4539343" cy="1865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5A6B4F84-B0B7-4658-9CE1-EE5E862D2AC2}"/>
              </a:ext>
            </a:extLst>
          </p:cNvPr>
          <p:cNvSpPr txBox="1"/>
          <p:nvPr/>
        </p:nvSpPr>
        <p:spPr>
          <a:xfrm>
            <a:off x="9218347" y="4469666"/>
            <a:ext cx="2274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(Base: 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전체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상위 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순위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단위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복수응답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%)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CA4483E7-1905-4BE4-A46D-E02884F78B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1354407"/>
              </p:ext>
            </p:extLst>
          </p:nvPr>
        </p:nvGraphicFramePr>
        <p:xfrm>
          <a:off x="499437" y="1860073"/>
          <a:ext cx="7701896" cy="2003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8A9ADAB-E0B9-4D82-AFD5-F53C68A7274C}"/>
              </a:ext>
            </a:extLst>
          </p:cNvPr>
          <p:cNvSpPr txBox="1"/>
          <p:nvPr/>
        </p:nvSpPr>
        <p:spPr>
          <a:xfrm>
            <a:off x="4902144" y="1683970"/>
            <a:ext cx="23566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(Base: 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전체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상위 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10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순위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단위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복수응답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%)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335A52-5711-409E-9829-EAA0AAD51250}"/>
              </a:ext>
            </a:extLst>
          </p:cNvPr>
          <p:cNvSpPr/>
          <p:nvPr/>
        </p:nvSpPr>
        <p:spPr>
          <a:xfrm>
            <a:off x="734728" y="3364333"/>
            <a:ext cx="7466605" cy="439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573BC9-0EA9-4C8D-B908-AEEAF44D7F9F}"/>
              </a:ext>
            </a:extLst>
          </p:cNvPr>
          <p:cNvSpPr txBox="1"/>
          <p:nvPr/>
        </p:nvSpPr>
        <p:spPr>
          <a:xfrm>
            <a:off x="667552" y="3330269"/>
            <a:ext cx="701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간식류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차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과자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과일 등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1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3ABE69-9625-404C-A48E-79F11DB2D4AD}"/>
              </a:ext>
            </a:extLst>
          </p:cNvPr>
          <p:cNvSpPr txBox="1"/>
          <p:nvPr/>
        </p:nvSpPr>
        <p:spPr>
          <a:xfrm>
            <a:off x="1368559" y="3330269"/>
            <a:ext cx="796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농수축산품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감귤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갈치 등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1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6E54EA-BEDF-401D-B8F7-8BEB39314345}"/>
              </a:ext>
            </a:extLst>
          </p:cNvPr>
          <p:cNvSpPr txBox="1"/>
          <p:nvPr/>
        </p:nvSpPr>
        <p:spPr>
          <a:xfrm>
            <a:off x="2146869" y="3330269"/>
            <a:ext cx="7010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담배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499D08-7D5A-44E9-8D11-18FE0658370C}"/>
              </a:ext>
            </a:extLst>
          </p:cNvPr>
          <p:cNvSpPr txBox="1"/>
          <p:nvPr/>
        </p:nvSpPr>
        <p:spPr>
          <a:xfrm>
            <a:off x="2886528" y="3330269"/>
            <a:ext cx="701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향수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</a:p>
          <a:p>
            <a:pPr algn="ctr"/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화장품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840FAD-C7CA-40CA-8FD2-9EFC6D8B310D}"/>
              </a:ext>
            </a:extLst>
          </p:cNvPr>
          <p:cNvSpPr txBox="1"/>
          <p:nvPr/>
        </p:nvSpPr>
        <p:spPr>
          <a:xfrm>
            <a:off x="3587535" y="3330269"/>
            <a:ext cx="796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패션잡화</a:t>
            </a:r>
            <a:endParaRPr lang="en-US" altLang="ko-KR" sz="1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가방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신발 등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1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F857DC-CB34-4992-A091-E55DD2952FEA}"/>
              </a:ext>
            </a:extLst>
          </p:cNvPr>
          <p:cNvSpPr txBox="1"/>
          <p:nvPr/>
        </p:nvSpPr>
        <p:spPr>
          <a:xfrm>
            <a:off x="4375176" y="3330269"/>
            <a:ext cx="701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전통 </a:t>
            </a:r>
            <a:endParaRPr lang="en-US" altLang="ko-KR" sz="1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민예품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C76311-CCAC-472B-B861-A026FEDC437F}"/>
              </a:ext>
            </a:extLst>
          </p:cNvPr>
          <p:cNvSpPr txBox="1"/>
          <p:nvPr/>
        </p:nvSpPr>
        <p:spPr>
          <a:xfrm>
            <a:off x="5124166" y="3330269"/>
            <a:ext cx="701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보석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</a:p>
          <a:p>
            <a:pPr algn="ctr"/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액세서리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9F4DE8-FE40-4467-9E1D-266011FC7F78}"/>
              </a:ext>
            </a:extLst>
          </p:cNvPr>
          <p:cNvSpPr txBox="1"/>
          <p:nvPr/>
        </p:nvSpPr>
        <p:spPr>
          <a:xfrm>
            <a:off x="5863825" y="3330269"/>
            <a:ext cx="7010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의류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9BAB5F-174D-4863-8AF0-1C0A9844FF18}"/>
              </a:ext>
            </a:extLst>
          </p:cNvPr>
          <p:cNvSpPr txBox="1"/>
          <p:nvPr/>
        </p:nvSpPr>
        <p:spPr>
          <a:xfrm>
            <a:off x="6603483" y="3330269"/>
            <a:ext cx="701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인삼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</a:p>
          <a:p>
            <a:pPr algn="ctr"/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한약재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AB8950-8F2C-44C0-B678-57D06BA342C8}"/>
              </a:ext>
            </a:extLst>
          </p:cNvPr>
          <p:cNvSpPr txBox="1"/>
          <p:nvPr/>
        </p:nvSpPr>
        <p:spPr>
          <a:xfrm>
            <a:off x="7343142" y="3330269"/>
            <a:ext cx="701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한류스타</a:t>
            </a:r>
            <a:endParaRPr lang="en-US" altLang="ko-KR" sz="1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관련상품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681E80-A405-455F-B2EC-759E9C60B8DC}"/>
              </a:ext>
            </a:extLst>
          </p:cNvPr>
          <p:cNvSpPr txBox="1"/>
          <p:nvPr/>
        </p:nvSpPr>
        <p:spPr>
          <a:xfrm>
            <a:off x="3371445" y="1576248"/>
            <a:ext cx="1423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주요 쇼핑 품목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DA6AEB-BF6A-4585-9B0E-513A311B9AA1}"/>
              </a:ext>
            </a:extLst>
          </p:cNvPr>
          <p:cNvSpPr txBox="1"/>
          <p:nvPr/>
        </p:nvSpPr>
        <p:spPr>
          <a:xfrm>
            <a:off x="8304976" y="4147881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 여행 주요 활동</a:t>
            </a:r>
          </a:p>
        </p:txBody>
      </p:sp>
    </p:spTree>
    <p:extLst>
      <p:ext uri="{BB962C8B-B14F-4D97-AF65-F5344CB8AC3E}">
        <p14:creationId xmlns:p14="http://schemas.microsoft.com/office/powerpoint/2010/main" val="610271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851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범위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B1D22D-6679-4178-8ECA-DBD04A43EAD3}"/>
              </a:ext>
            </a:extLst>
          </p:cNvPr>
          <p:cNvSpPr/>
          <p:nvPr/>
        </p:nvSpPr>
        <p:spPr>
          <a:xfrm>
            <a:off x="3048000" y="213633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모집단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 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생활지역 외 타 지역을 방문한 인원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표본집단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임의기간동안 제주도를 방문한 인원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기간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 2019~2021. 06 (30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개월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111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523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50" name="Picture 2" descr="https://lh7-us.googleusercontent.com/hvjgkMSLyYLhfnICQhClMZGbPOP3-x1iMYuwCmXL7Gj8ii4dtRg3stnl6EO0pT3dsm9Geo4IMQ4dDZwTlj6JTxUjql8xXUP2SMQ62W-3E79GiGz8ROyCouvvIyZHdH9oCCsbCE5y=s2048">
            <a:extLst>
              <a:ext uri="{FF2B5EF4-FFF2-40B4-BE49-F238E27FC236}">
                <a16:creationId xmlns:a16="http://schemas.microsoft.com/office/drawing/2014/main" id="{85EF5FA3-0565-4D18-A236-1014857C6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31" y="1623655"/>
            <a:ext cx="7639794" cy="407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16AFC-6FEF-49E1-BEFB-20CA29B19E9F}"/>
              </a:ext>
            </a:extLst>
          </p:cNvPr>
          <p:cNvSpPr/>
          <p:nvPr/>
        </p:nvSpPr>
        <p:spPr>
          <a:xfrm>
            <a:off x="7437434" y="6596390"/>
            <a:ext cx="47545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000000"/>
                </a:solidFill>
                <a:latin typeface="Gill Sans"/>
              </a:rPr>
              <a:t>UNWTO(2024, January 18. ) </a:t>
            </a:r>
            <a:r>
              <a:rPr lang="en-US" altLang="ko-KR" sz="1100" i="1" dirty="0">
                <a:solidFill>
                  <a:srgbClr val="000000"/>
                </a:solidFill>
                <a:latin typeface="Gill Sans"/>
              </a:rPr>
              <a:t>The UNWTO Tourism Data Dashboard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35401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146" name="Picture 2" descr="https://lh7-us.googleusercontent.com/QYvUE-8vIDOAnXh826Gf3vzNHz60eKtodOYwOnCfQQG8XrAfRBhULs6FGebNpQwLa89GcS9CA6sv1c61J-ZIpDQXYbbsLDXXH0wGFKB63iLkKC0HxW5Dr8lBJ9sH-Fy9PlAMuIoLKZfCnmA=s2048">
            <a:extLst>
              <a:ext uri="{FF2B5EF4-FFF2-40B4-BE49-F238E27FC236}">
                <a16:creationId xmlns:a16="http://schemas.microsoft.com/office/drawing/2014/main" id="{080E8D1E-A63F-4D38-9A3E-8B10CD2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092" y="1610199"/>
            <a:ext cx="7443433" cy="402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F103D3-97B4-4415-8784-6E61EF074419}"/>
              </a:ext>
            </a:extLst>
          </p:cNvPr>
          <p:cNvSpPr/>
          <p:nvPr/>
        </p:nvSpPr>
        <p:spPr>
          <a:xfrm>
            <a:off x="7437434" y="6596390"/>
            <a:ext cx="47545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100" dirty="0">
                <a:solidFill>
                  <a:srgbClr val="000000"/>
                </a:solidFill>
                <a:latin typeface="Gill Sans"/>
              </a:rPr>
              <a:t>한국관광공사</a:t>
            </a:r>
            <a:r>
              <a:rPr lang="en-US" altLang="ko-KR" sz="1100" dirty="0">
                <a:solidFill>
                  <a:srgbClr val="000000"/>
                </a:solidFill>
                <a:latin typeface="Gill Sans"/>
              </a:rPr>
              <a:t>,</a:t>
            </a:r>
            <a:r>
              <a:rPr lang="ko-KR" altLang="en-US" sz="1100" i="1" dirty="0">
                <a:solidFill>
                  <a:srgbClr val="000000"/>
                </a:solidFill>
                <a:latin typeface="Gill Sans"/>
              </a:rPr>
              <a:t>「한국관광통계」</a:t>
            </a:r>
            <a:r>
              <a:rPr lang="en-US" altLang="ko-KR" sz="1100" dirty="0">
                <a:solidFill>
                  <a:srgbClr val="000000"/>
                </a:solidFill>
                <a:latin typeface="Gill Sans"/>
              </a:rPr>
              <a:t>, 2024.01.22, </a:t>
            </a:r>
            <a:r>
              <a:rPr lang="ko-KR" altLang="en-US" sz="1100" dirty="0">
                <a:solidFill>
                  <a:srgbClr val="000000"/>
                </a:solidFill>
                <a:latin typeface="Gill Sans"/>
              </a:rPr>
              <a:t>내국인출국</a:t>
            </a:r>
            <a:r>
              <a:rPr lang="en-US" altLang="ko-KR" sz="1100" dirty="0">
                <a:solidFill>
                  <a:srgbClr val="000000"/>
                </a:solidFill>
                <a:latin typeface="Gill Sans"/>
              </a:rPr>
              <a:t>-</a:t>
            </a:r>
            <a:r>
              <a:rPr lang="ko-KR" altLang="en-US" sz="1100" dirty="0">
                <a:solidFill>
                  <a:srgbClr val="000000"/>
                </a:solidFill>
                <a:latin typeface="Gill Sans"/>
              </a:rPr>
              <a:t>성별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65101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122" name="Picture 2" descr="https://lh7-us.googleusercontent.com/QIKcwRoROfIpLd9LWvi4cLPu4tU2YQmyZEhTgH3xOPF_en36jUrPBAnSgYQOrzdtXKZgorbLHQBLGXCbidcgUHiTv8jjr1pteBrLrHMjI1r4vyhX3ZQXwX5s8nknYoSfiEfrmREYcTVgDQ0=s2048">
            <a:extLst>
              <a:ext uri="{FF2B5EF4-FFF2-40B4-BE49-F238E27FC236}">
                <a16:creationId xmlns:a16="http://schemas.microsoft.com/office/drawing/2014/main" id="{89CD8044-84AA-4C55-88A2-32C396E0B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719" y="1610198"/>
            <a:ext cx="7521682" cy="40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1D0F67-2F1F-43B1-B7E7-25B561DD2F00}"/>
              </a:ext>
            </a:extLst>
          </p:cNvPr>
          <p:cNvSpPr/>
          <p:nvPr/>
        </p:nvSpPr>
        <p:spPr>
          <a:xfrm>
            <a:off x="7437434" y="6596390"/>
            <a:ext cx="47545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100" dirty="0">
                <a:solidFill>
                  <a:srgbClr val="000000"/>
                </a:solidFill>
                <a:latin typeface="Gill Sans"/>
              </a:rPr>
              <a:t>한국관광공사</a:t>
            </a:r>
            <a:r>
              <a:rPr lang="en-US" altLang="ko-KR" sz="1100" dirty="0">
                <a:solidFill>
                  <a:srgbClr val="000000"/>
                </a:solidFill>
                <a:latin typeface="Gill Sans"/>
              </a:rPr>
              <a:t>,</a:t>
            </a:r>
            <a:r>
              <a:rPr lang="ko-KR" altLang="en-US" sz="1100" i="1" dirty="0">
                <a:solidFill>
                  <a:srgbClr val="000000"/>
                </a:solidFill>
                <a:latin typeface="Gill Sans"/>
              </a:rPr>
              <a:t>「한국관광통계」</a:t>
            </a:r>
            <a:r>
              <a:rPr lang="en-US" altLang="ko-KR" sz="1100" dirty="0">
                <a:solidFill>
                  <a:srgbClr val="000000"/>
                </a:solidFill>
                <a:latin typeface="Gill Sans"/>
              </a:rPr>
              <a:t>, 2024.01.22, </a:t>
            </a:r>
            <a:r>
              <a:rPr lang="ko-KR" altLang="en-US" sz="1100" dirty="0" err="1">
                <a:solidFill>
                  <a:srgbClr val="000000"/>
                </a:solidFill>
                <a:latin typeface="Gill Sans"/>
              </a:rPr>
              <a:t>외래객</a:t>
            </a:r>
            <a:r>
              <a:rPr lang="ko-KR" altLang="en-US" sz="1100" dirty="0">
                <a:solidFill>
                  <a:srgbClr val="000000"/>
                </a:solidFill>
                <a:latin typeface="Gill Sans"/>
              </a:rPr>
              <a:t> 입국</a:t>
            </a:r>
            <a:r>
              <a:rPr lang="en-US" altLang="ko-KR" sz="1100" dirty="0">
                <a:solidFill>
                  <a:srgbClr val="000000"/>
                </a:solidFill>
                <a:latin typeface="Gill Sans"/>
              </a:rPr>
              <a:t>-</a:t>
            </a:r>
            <a:r>
              <a:rPr lang="ko-KR" altLang="en-US" sz="1100" dirty="0">
                <a:solidFill>
                  <a:srgbClr val="000000"/>
                </a:solidFill>
                <a:latin typeface="Gill Sans"/>
              </a:rPr>
              <a:t>성별</a:t>
            </a:r>
            <a:r>
              <a:rPr lang="en-US" altLang="ko-KR" sz="1100" dirty="0">
                <a:solidFill>
                  <a:srgbClr val="000000"/>
                </a:solidFill>
                <a:latin typeface="Gill Sans"/>
              </a:rPr>
              <a:t>/</a:t>
            </a:r>
            <a:r>
              <a:rPr lang="ko-KR" altLang="en-US" sz="1100" dirty="0">
                <a:solidFill>
                  <a:srgbClr val="000000"/>
                </a:solidFill>
                <a:latin typeface="Gill Sans"/>
              </a:rPr>
              <a:t>국적별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81884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50" name="Picture 2" descr="https://lh7-us.googleusercontent.com/hvjgkMSLyYLhfnICQhClMZGbPOP3-x1iMYuwCmXL7Gj8ii4dtRg3stnl6EO0pT3dsm9Geo4IMQ4dDZwTlj6JTxUjql8xXUP2SMQ62W-3E79GiGz8ROyCouvvIyZHdH9oCCsbCE5y=s2048">
            <a:extLst>
              <a:ext uri="{FF2B5EF4-FFF2-40B4-BE49-F238E27FC236}">
                <a16:creationId xmlns:a16="http://schemas.microsoft.com/office/drawing/2014/main" id="{85EF5FA3-0565-4D18-A236-1014857C6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31" y="1623655"/>
            <a:ext cx="7639794" cy="407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2C858E-D67B-4576-AB92-7241DC00DB2F}"/>
              </a:ext>
            </a:extLst>
          </p:cNvPr>
          <p:cNvSpPr/>
          <p:nvPr/>
        </p:nvSpPr>
        <p:spPr>
          <a:xfrm>
            <a:off x="7437434" y="6596390"/>
            <a:ext cx="47545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solidFill>
                  <a:srgbClr val="000000"/>
                </a:solidFill>
                <a:latin typeface="Gill Sans"/>
              </a:rPr>
              <a:t>UNWTO(2024, January 18. ) </a:t>
            </a:r>
            <a:r>
              <a:rPr lang="en-US" altLang="ko-KR" sz="1100" i="1" dirty="0">
                <a:solidFill>
                  <a:srgbClr val="000000"/>
                </a:solidFill>
                <a:latin typeface="Gill Sans"/>
              </a:rPr>
              <a:t>The UNWTO Tourism Data Dashboard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43763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8F6D9DFF-10DA-46B2-8A8B-0C23F877C7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6899332"/>
              </p:ext>
            </p:extLst>
          </p:nvPr>
        </p:nvGraphicFramePr>
        <p:xfrm>
          <a:off x="696687" y="1313769"/>
          <a:ext cx="6283820" cy="3620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FAD16FFD-8508-493B-A3E0-589E5FE368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1112339"/>
              </p:ext>
            </p:extLst>
          </p:nvPr>
        </p:nvGraphicFramePr>
        <p:xfrm>
          <a:off x="7301163" y="1313767"/>
          <a:ext cx="4548614" cy="3620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FC6C79-ADC9-4420-ABA3-275DDF9EA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614692"/>
              </p:ext>
            </p:extLst>
          </p:nvPr>
        </p:nvGraphicFramePr>
        <p:xfrm>
          <a:off x="1816099" y="5103167"/>
          <a:ext cx="8559801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053">
                  <a:extLst>
                    <a:ext uri="{9D8B030D-6E8A-4147-A177-3AD203B41FA5}">
                      <a16:colId xmlns:a16="http://schemas.microsoft.com/office/drawing/2014/main" val="1571708356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35780479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1637070469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01019206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55284625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73917240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686790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559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시기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‘20.2.18~5.5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‘20.8.12~11.12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‘20.11.13~21.1.20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‘21.6.23~12.31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‘22.1.1~5.31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‘22.7.1~10.19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56250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A7E17A-F32A-40A6-A4AA-228E8F0F1C73}"/>
              </a:ext>
            </a:extLst>
          </p:cNvPr>
          <p:cNvSpPr/>
          <p:nvPr/>
        </p:nvSpPr>
        <p:spPr>
          <a:xfrm>
            <a:off x="6731000" y="51131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윤형중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ko-KR" i="1" dirty="0">
                <a:solidFill>
                  <a:srgbClr val="000000"/>
                </a:solidFill>
                <a:latin typeface="Arial" panose="020B0604020202020204" pitchFamily="34" charset="0"/>
              </a:rPr>
              <a:t>2023 </a:t>
            </a:r>
            <a:r>
              <a:rPr lang="ko-KR" alt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항공통계 </a:t>
            </a:r>
            <a:r>
              <a:rPr lang="ko-KR" altLang="en-US" i="1" dirty="0" err="1">
                <a:solidFill>
                  <a:srgbClr val="000000"/>
                </a:solidFill>
                <a:latin typeface="Arial" panose="020B0604020202020204" pitchFamily="34" charset="0"/>
              </a:rPr>
              <a:t>국내편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한국항공협회 항공산업정보실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2023), 28-29</a:t>
            </a:r>
            <a:endParaRPr lang="ko-KR" altLang="en-US" dirty="0"/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2824C6-A068-4B15-B401-EF0672DCE873}"/>
              </a:ext>
            </a:extLst>
          </p:cNvPr>
          <p:cNvSpPr/>
          <p:nvPr/>
        </p:nvSpPr>
        <p:spPr>
          <a:xfrm>
            <a:off x="2247900" y="6596390"/>
            <a:ext cx="99441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100" dirty="0"/>
              <a:t>서울특별시 시민건강국 감염병연구센터</a:t>
            </a:r>
            <a:r>
              <a:rPr lang="en-US" altLang="ko-KR" sz="1100" dirty="0"/>
              <a:t>(</a:t>
            </a:r>
            <a:r>
              <a:rPr lang="ko-KR" altLang="en-US" sz="1100" dirty="0" err="1"/>
              <a:t>감염병관리지원단</a:t>
            </a:r>
            <a:r>
              <a:rPr lang="en-US" altLang="ko-KR" sz="1100" dirty="0"/>
              <a:t>),</a:t>
            </a:r>
            <a:r>
              <a:rPr lang="ko-KR" altLang="en-US" sz="1100" i="1" dirty="0"/>
              <a:t>서울특별시 </a:t>
            </a:r>
            <a:r>
              <a:rPr lang="ko-KR" altLang="en-US" sz="1100" i="1" dirty="0" err="1"/>
              <a:t>감염병</a:t>
            </a:r>
            <a:r>
              <a:rPr lang="ko-KR" altLang="en-US" sz="1100" i="1" dirty="0"/>
              <a:t> 주간 소식 제 20호</a:t>
            </a:r>
            <a:r>
              <a:rPr lang="ko-KR" altLang="en-US" sz="1100" dirty="0"/>
              <a:t>(서울특별시 시민건강국 감염병연구센터 2022.10.26), 9</a:t>
            </a:r>
          </a:p>
        </p:txBody>
      </p:sp>
    </p:spTree>
    <p:extLst>
      <p:ext uri="{BB962C8B-B14F-4D97-AF65-F5344CB8AC3E}">
        <p14:creationId xmlns:p14="http://schemas.microsoft.com/office/powerpoint/2010/main" val="1080752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7EDE79-5FF2-4462-A466-59FB5E21ACED}"/>
              </a:ext>
            </a:extLst>
          </p:cNvPr>
          <p:cNvSpPr/>
          <p:nvPr/>
        </p:nvSpPr>
        <p:spPr>
          <a:xfrm>
            <a:off x="6836569" y="6117403"/>
            <a:ext cx="497681" cy="316767"/>
          </a:xfrm>
          <a:prstGeom prst="rect">
            <a:avLst/>
          </a:prstGeom>
          <a:solidFill>
            <a:srgbClr val="F68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8F6D9DFF-10DA-46B2-8A8B-0C23F877C7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8091247"/>
              </p:ext>
            </p:extLst>
          </p:nvPr>
        </p:nvGraphicFramePr>
        <p:xfrm>
          <a:off x="696687" y="1317485"/>
          <a:ext cx="6283820" cy="3617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FAD16FFD-8508-493B-A3E0-589E5FE368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1469386"/>
              </p:ext>
            </p:extLst>
          </p:nvPr>
        </p:nvGraphicFramePr>
        <p:xfrm>
          <a:off x="7334249" y="1313767"/>
          <a:ext cx="4515527" cy="3620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FC6C79-ADC9-4420-ABA3-275DDF9EA1C0}"/>
              </a:ext>
            </a:extLst>
          </p:cNvPr>
          <p:cNvGraphicFramePr>
            <a:graphicFrameLocks noGrp="1"/>
          </p:cNvGraphicFramePr>
          <p:nvPr/>
        </p:nvGraphicFramePr>
        <p:xfrm>
          <a:off x="1816099" y="5103167"/>
          <a:ext cx="8559801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053">
                  <a:extLst>
                    <a:ext uri="{9D8B030D-6E8A-4147-A177-3AD203B41FA5}">
                      <a16:colId xmlns:a16="http://schemas.microsoft.com/office/drawing/2014/main" val="1571708356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35780479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1637070469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01019206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55284625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73917240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686790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559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시기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‘20.2.18~5.5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‘20.8.12~11.12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‘20.11.13~21.1.20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‘21.6.23~12.31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‘22.1.1~5.31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‘22.7.1~10.19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56250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30E1FF0-7E3B-4E25-B958-EDD7563F3E2E}"/>
              </a:ext>
            </a:extLst>
          </p:cNvPr>
          <p:cNvSpPr txBox="1"/>
          <p:nvPr/>
        </p:nvSpPr>
        <p:spPr>
          <a:xfrm>
            <a:off x="342220" y="5774621"/>
            <a:ext cx="1150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코로나 초기인 </a:t>
            </a:r>
            <a:r>
              <a:rPr lang="en-US" altLang="ko-KR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2020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외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국내선 여객 운송실적에서 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비슷한 흐름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보이고 있으며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</a:p>
          <a:p>
            <a:pPr algn="ctr"/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여객실적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도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회복</a:t>
            </a:r>
            <a:endParaRPr lang="ko-KR" altLang="en-US" sz="2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8D0B54-20B2-4F6B-8EDA-EFFB6EC3173D}"/>
              </a:ext>
            </a:extLst>
          </p:cNvPr>
          <p:cNvSpPr/>
          <p:nvPr/>
        </p:nvSpPr>
        <p:spPr>
          <a:xfrm>
            <a:off x="6096000" y="62747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윤형중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ko-KR" i="1" dirty="0">
                <a:solidFill>
                  <a:srgbClr val="000000"/>
                </a:solidFill>
                <a:latin typeface="Arial" panose="020B0604020202020204" pitchFamily="34" charset="0"/>
              </a:rPr>
              <a:t>2023 </a:t>
            </a:r>
            <a:r>
              <a:rPr lang="ko-KR" alt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항공통계 </a:t>
            </a:r>
            <a:r>
              <a:rPr lang="ko-KR" altLang="en-US" i="1" dirty="0" err="1">
                <a:solidFill>
                  <a:srgbClr val="000000"/>
                </a:solidFill>
                <a:latin typeface="Arial" panose="020B0604020202020204" pitchFamily="34" charset="0"/>
              </a:rPr>
              <a:t>국내편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한국항공협회 항공산업정보실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2023), 28-29</a:t>
            </a:r>
            <a:endParaRPr lang="ko-KR" altLang="en-US" dirty="0"/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E8FC67-B84C-42CA-AAFD-A3E5B604D813}"/>
              </a:ext>
            </a:extLst>
          </p:cNvPr>
          <p:cNvSpPr/>
          <p:nvPr/>
        </p:nvSpPr>
        <p:spPr>
          <a:xfrm>
            <a:off x="5981040" y="653108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dirty="0"/>
              <a:t>서울특별시 </a:t>
            </a:r>
            <a:r>
              <a:rPr lang="ko-KR" altLang="en-US" sz="1100" dirty="0" err="1"/>
              <a:t>감염병</a:t>
            </a:r>
            <a:r>
              <a:rPr lang="ko-KR" altLang="en-US" sz="1100" dirty="0"/>
              <a:t> 주간 소식 제 20호(서울특별시 시민건강국 감염병연구센터 2022.10.26), 9</a:t>
            </a:r>
          </a:p>
        </p:txBody>
      </p:sp>
    </p:spTree>
    <p:extLst>
      <p:ext uri="{BB962C8B-B14F-4D97-AF65-F5344CB8AC3E}">
        <p14:creationId xmlns:p14="http://schemas.microsoft.com/office/powerpoint/2010/main" val="3190856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CC11BA6-FFEC-4C38-AE35-97B53E44A5E9}"/>
              </a:ext>
            </a:extLst>
          </p:cNvPr>
          <p:cNvSpPr/>
          <p:nvPr/>
        </p:nvSpPr>
        <p:spPr>
          <a:xfrm>
            <a:off x="381000" y="311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https://m.post.naver.com/viewer/postView.naver?volumeNo=34472286&amp;memberNo=6532296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D6E26DE-26E0-4E9B-8A60-48048CDC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12" y="828312"/>
            <a:ext cx="5201376" cy="520137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E71892A-784C-4526-936D-26CFF6121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80" y="828312"/>
            <a:ext cx="5115639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41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32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B294D500-9429-404A-9E1D-C0D434C8C4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4370683"/>
              </p:ext>
            </p:extLst>
          </p:nvPr>
        </p:nvGraphicFramePr>
        <p:xfrm>
          <a:off x="899887" y="4318001"/>
          <a:ext cx="6324989" cy="228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263234F9-A9D2-4D5F-A070-946FF784C2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4402418"/>
              </p:ext>
            </p:extLst>
          </p:nvPr>
        </p:nvGraphicFramePr>
        <p:xfrm>
          <a:off x="7437434" y="1352611"/>
          <a:ext cx="4482682" cy="2965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EBBFD7EE-7148-43EE-9DED-556A073679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4151232"/>
              </p:ext>
            </p:extLst>
          </p:nvPr>
        </p:nvGraphicFramePr>
        <p:xfrm>
          <a:off x="700829" y="1352611"/>
          <a:ext cx="6279678" cy="2965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1773DC2-BFE9-434B-AB54-9B3100B81AC1}"/>
              </a:ext>
            </a:extLst>
          </p:cNvPr>
          <p:cNvSpPr/>
          <p:nvPr/>
        </p:nvSpPr>
        <p:spPr>
          <a:xfrm>
            <a:off x="7224876" y="486027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윤형중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ko-KR" i="1" dirty="0">
                <a:solidFill>
                  <a:srgbClr val="000000"/>
                </a:solidFill>
                <a:latin typeface="Arial" panose="020B0604020202020204" pitchFamily="34" charset="0"/>
              </a:rPr>
              <a:t>2023 </a:t>
            </a:r>
            <a:r>
              <a:rPr lang="ko-KR" alt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항공통계 </a:t>
            </a:r>
            <a:r>
              <a:rPr lang="ko-KR" altLang="en-US" i="1" dirty="0" err="1">
                <a:solidFill>
                  <a:srgbClr val="000000"/>
                </a:solidFill>
                <a:latin typeface="Arial" panose="020B0604020202020204" pitchFamily="34" charset="0"/>
              </a:rPr>
              <a:t>국내편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한국항공협회 항공산업정보실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2023), 20-21</a:t>
            </a:r>
            <a:endParaRPr lang="ko-KR" altLang="en-US" dirty="0"/>
          </a:p>
          <a:p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7829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3D5D2300-FE59-4ED0-B889-C2CE1FEBAD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5471020"/>
              </p:ext>
            </p:extLst>
          </p:nvPr>
        </p:nvGraphicFramePr>
        <p:xfrm>
          <a:off x="1288220" y="1594262"/>
          <a:ext cx="503168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4C1B5D29-220F-4665-BA16-68457F6FFE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3072978"/>
              </p:ext>
            </p:extLst>
          </p:nvPr>
        </p:nvGraphicFramePr>
        <p:xfrm>
          <a:off x="6763414" y="3527480"/>
          <a:ext cx="5054097" cy="2819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27A5DE8-F131-45F4-ACDC-02CC572E6ACF}"/>
              </a:ext>
            </a:extLst>
          </p:cNvPr>
          <p:cNvSpPr txBox="1"/>
          <p:nvPr/>
        </p:nvSpPr>
        <p:spPr>
          <a:xfrm>
            <a:off x="1103087" y="271047"/>
            <a:ext cx="32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0223CE-7236-4980-9689-B09540B32439}"/>
              </a:ext>
            </a:extLst>
          </p:cNvPr>
          <p:cNvSpPr/>
          <p:nvPr/>
        </p:nvSpPr>
        <p:spPr>
          <a:xfrm>
            <a:off x="3804063" y="6581001"/>
            <a:ext cx="77361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윤형중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1200" i="1" dirty="0">
                <a:solidFill>
                  <a:srgbClr val="000000"/>
                </a:solidFill>
                <a:latin typeface="Arial" panose="020B0604020202020204" pitchFamily="34" charset="0"/>
              </a:rPr>
              <a:t>2023 </a:t>
            </a: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항공통계 </a:t>
            </a:r>
            <a:r>
              <a:rPr lang="ko-KR" altLang="en-US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국내편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한국항공협회 항공산업정보실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, 2023), 39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1895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DD1A8-871D-4908-8484-2A61F5FEF607}"/>
              </a:ext>
            </a:extLst>
          </p:cNvPr>
          <p:cNvSpPr txBox="1"/>
          <p:nvPr/>
        </p:nvSpPr>
        <p:spPr>
          <a:xfrm>
            <a:off x="1103087" y="271047"/>
            <a:ext cx="32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</p:spTree>
    <p:extLst>
      <p:ext uri="{BB962C8B-B14F-4D97-AF65-F5344CB8AC3E}">
        <p14:creationId xmlns:p14="http://schemas.microsoft.com/office/powerpoint/2010/main" val="514676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192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735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05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36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문제점과 해결 방법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06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2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후기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07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759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참고 문헌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08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638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1FEAD7-2294-4214-B9D4-4FB490726091}"/>
              </a:ext>
            </a:extLst>
          </p:cNvPr>
          <p:cNvSpPr txBox="1"/>
          <p:nvPr/>
        </p:nvSpPr>
        <p:spPr>
          <a:xfrm>
            <a:off x="369117" y="224920"/>
            <a:ext cx="949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목차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8444F2-5A97-4528-8F44-ABEABC3FAA53}"/>
              </a:ext>
            </a:extLst>
          </p:cNvPr>
          <p:cNvSpPr/>
          <p:nvPr/>
        </p:nvSpPr>
        <p:spPr>
          <a:xfrm>
            <a:off x="369117" y="843513"/>
            <a:ext cx="5726884" cy="45719"/>
          </a:xfrm>
          <a:prstGeom prst="rect">
            <a:avLst/>
          </a:prstGeom>
          <a:solidFill>
            <a:srgbClr val="F68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11ADB-2170-4D20-8973-46ADA4C247BF}"/>
              </a:ext>
            </a:extLst>
          </p:cNvPr>
          <p:cNvSpPr txBox="1"/>
          <p:nvPr/>
        </p:nvSpPr>
        <p:spPr>
          <a:xfrm>
            <a:off x="8179266" y="2719430"/>
            <a:ext cx="2033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그림</a:t>
            </a:r>
            <a:r>
              <a:rPr lang="en-US" altLang="ko-KR" sz="2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????</a:t>
            </a:r>
            <a:endParaRPr lang="ko-KR" altLang="en-US" sz="2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D49E91-0AD6-4221-BD4E-3C000AF89F29}"/>
              </a:ext>
            </a:extLst>
          </p:cNvPr>
          <p:cNvSpPr/>
          <p:nvPr/>
        </p:nvSpPr>
        <p:spPr>
          <a:xfrm flipV="1">
            <a:off x="6096000" y="0"/>
            <a:ext cx="6096000" cy="6858000"/>
          </a:xfrm>
          <a:prstGeom prst="rect">
            <a:avLst/>
          </a:prstGeom>
          <a:solidFill>
            <a:srgbClr val="F68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CBEE7E-2D09-42BC-BCB1-BC31DAF89BA1}"/>
              </a:ext>
            </a:extLst>
          </p:cNvPr>
          <p:cNvSpPr/>
          <p:nvPr/>
        </p:nvSpPr>
        <p:spPr>
          <a:xfrm>
            <a:off x="10890311" y="2978929"/>
            <a:ext cx="3917658" cy="2959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  <a:endParaRPr lang="ko-KR" altLang="en-US" sz="16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spcBef>
                <a:spcPts val="1000"/>
              </a:spcBef>
              <a:buFont typeface="+mj-lt"/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  <a:endParaRPr lang="ko-KR" altLang="en-US" sz="16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spcBef>
                <a:spcPts val="1000"/>
              </a:spcBef>
              <a:buFont typeface="+mj-lt"/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  <a:endParaRPr lang="ko-KR" altLang="en-US" sz="16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spcBef>
                <a:spcPts val="1000"/>
              </a:spcBef>
              <a:buFont typeface="+mj-lt"/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  <a:endParaRPr lang="ko-KR" altLang="en-US" sz="16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spcBef>
                <a:spcPts val="1000"/>
              </a:spcBef>
              <a:buFont typeface="+mj-lt"/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  <a:endParaRPr lang="ko-KR" altLang="en-US" sz="16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spcBef>
                <a:spcPts val="1000"/>
              </a:spcBef>
              <a:buFont typeface="+mj-lt"/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중 발생한 문제점과 해결 방법</a:t>
            </a:r>
            <a:endParaRPr lang="ko-KR" altLang="en-US" sz="16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spcBef>
                <a:spcPts val="1000"/>
              </a:spcBef>
              <a:buFont typeface="+mj-lt"/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후기</a:t>
            </a:r>
            <a:endParaRPr lang="ko-KR" altLang="en-US" sz="16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spcBef>
                <a:spcPts val="1000"/>
              </a:spcBef>
              <a:buFont typeface="+mj-lt"/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참고 문헌</a:t>
            </a:r>
            <a:endParaRPr lang="ko-KR" altLang="en-US" sz="1600" b="0" i="0" u="none" strike="noStrike" dirty="0">
              <a:solidFill>
                <a:srgbClr val="B71E42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3F1558-2766-4A39-B046-D47368DB69CF}"/>
              </a:ext>
            </a:extLst>
          </p:cNvPr>
          <p:cNvGrpSpPr/>
          <p:nvPr/>
        </p:nvGrpSpPr>
        <p:grpSpPr>
          <a:xfrm>
            <a:off x="1173674" y="1351862"/>
            <a:ext cx="4372699" cy="523220"/>
            <a:chOff x="1283634" y="1991609"/>
            <a:chExt cx="4372699" cy="52322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6652F00-C385-4DA2-80EE-34BB063D54DC}"/>
                </a:ext>
              </a:extLst>
            </p:cNvPr>
            <p:cNvSpPr/>
            <p:nvPr/>
          </p:nvSpPr>
          <p:spPr>
            <a:xfrm>
              <a:off x="1738675" y="2083942"/>
              <a:ext cx="39176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6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개요</a:t>
              </a:r>
              <a:endParaRPr lang="ko-KR" altLang="en-US" sz="1600" dirty="0">
                <a:solidFill>
                  <a:srgbClr val="B71E42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5EF0554-2525-4E1A-89D5-C400E73D82AD}"/>
                </a:ext>
              </a:extLst>
            </p:cNvPr>
            <p:cNvSpPr/>
            <p:nvPr/>
          </p:nvSpPr>
          <p:spPr>
            <a:xfrm flipV="1">
              <a:off x="1632195" y="2083942"/>
              <a:ext cx="45719" cy="338553"/>
            </a:xfrm>
            <a:prstGeom prst="rect">
              <a:avLst/>
            </a:prstGeom>
            <a:solidFill>
              <a:srgbClr val="F68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887593E-21F4-4D5B-BC13-6FC66848BCD1}"/>
                </a:ext>
              </a:extLst>
            </p:cNvPr>
            <p:cNvSpPr/>
            <p:nvPr/>
          </p:nvSpPr>
          <p:spPr>
            <a:xfrm>
              <a:off x="1283634" y="1991609"/>
              <a:ext cx="394280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en-US" altLang="ko-KR" sz="2800" b="1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2800" b="1" dirty="0">
                <a:solidFill>
                  <a:srgbClr val="B71E42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94258F-9F23-4BD5-8F46-2AB86E958E6F}"/>
              </a:ext>
            </a:extLst>
          </p:cNvPr>
          <p:cNvGrpSpPr/>
          <p:nvPr/>
        </p:nvGrpSpPr>
        <p:grpSpPr>
          <a:xfrm>
            <a:off x="1173674" y="1973254"/>
            <a:ext cx="4372699" cy="523220"/>
            <a:chOff x="1283634" y="1991609"/>
            <a:chExt cx="4372699" cy="52322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10A56C2-3E68-450E-BC91-E8BDD6DADE2E}"/>
                </a:ext>
              </a:extLst>
            </p:cNvPr>
            <p:cNvSpPr/>
            <p:nvPr/>
          </p:nvSpPr>
          <p:spPr>
            <a:xfrm>
              <a:off x="1738675" y="2083942"/>
              <a:ext cx="39176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6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문헌 조사</a:t>
              </a:r>
              <a:endParaRPr lang="ko-KR" altLang="en-US" sz="1600" dirty="0">
                <a:solidFill>
                  <a:srgbClr val="B71E42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47D8741-BDC8-4B11-87A8-E8C1CFF36394}"/>
                </a:ext>
              </a:extLst>
            </p:cNvPr>
            <p:cNvSpPr/>
            <p:nvPr/>
          </p:nvSpPr>
          <p:spPr>
            <a:xfrm flipV="1">
              <a:off x="1632195" y="2083942"/>
              <a:ext cx="45719" cy="338553"/>
            </a:xfrm>
            <a:prstGeom prst="rect">
              <a:avLst/>
            </a:prstGeom>
            <a:solidFill>
              <a:srgbClr val="F68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0733123-900A-4D76-8C71-BD2806F7E773}"/>
                </a:ext>
              </a:extLst>
            </p:cNvPr>
            <p:cNvSpPr/>
            <p:nvPr/>
          </p:nvSpPr>
          <p:spPr>
            <a:xfrm>
              <a:off x="1283634" y="1991609"/>
              <a:ext cx="394280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en-US" altLang="ko-KR" sz="2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2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033F9E2-E220-47F7-A58A-97AC17B0DD85}"/>
              </a:ext>
            </a:extLst>
          </p:cNvPr>
          <p:cNvGrpSpPr/>
          <p:nvPr/>
        </p:nvGrpSpPr>
        <p:grpSpPr>
          <a:xfrm>
            <a:off x="1173674" y="2594646"/>
            <a:ext cx="4372699" cy="523220"/>
            <a:chOff x="1283634" y="1991609"/>
            <a:chExt cx="4372699" cy="52322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12B7075-421D-4416-8F38-D31B1D5FBC1D}"/>
                </a:ext>
              </a:extLst>
            </p:cNvPr>
            <p:cNvSpPr/>
            <p:nvPr/>
          </p:nvSpPr>
          <p:spPr>
            <a:xfrm>
              <a:off x="1738675" y="2083942"/>
              <a:ext cx="39176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6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구축 및 분석 방법</a:t>
              </a:r>
              <a:endParaRPr lang="ko-KR" altLang="en-US" sz="1600" dirty="0">
                <a:solidFill>
                  <a:srgbClr val="B71E42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4CBF87D-B490-40D0-B5B8-0CCE0CD49A43}"/>
                </a:ext>
              </a:extLst>
            </p:cNvPr>
            <p:cNvSpPr/>
            <p:nvPr/>
          </p:nvSpPr>
          <p:spPr>
            <a:xfrm flipV="1">
              <a:off x="1632195" y="2083942"/>
              <a:ext cx="45719" cy="338553"/>
            </a:xfrm>
            <a:prstGeom prst="rect">
              <a:avLst/>
            </a:prstGeom>
            <a:solidFill>
              <a:srgbClr val="F68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B5EC4E2-4151-43C7-B471-AB8B0CC8E7DD}"/>
                </a:ext>
              </a:extLst>
            </p:cNvPr>
            <p:cNvSpPr/>
            <p:nvPr/>
          </p:nvSpPr>
          <p:spPr>
            <a:xfrm>
              <a:off x="1283634" y="1991609"/>
              <a:ext cx="394280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en-US" altLang="ko-KR" sz="2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endParaRPr lang="ko-KR" altLang="en-US" sz="2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08CA771-A51F-4517-BA8B-665555470D83}"/>
              </a:ext>
            </a:extLst>
          </p:cNvPr>
          <p:cNvGrpSpPr/>
          <p:nvPr/>
        </p:nvGrpSpPr>
        <p:grpSpPr>
          <a:xfrm>
            <a:off x="1173674" y="3216038"/>
            <a:ext cx="4372699" cy="523220"/>
            <a:chOff x="1283634" y="1991609"/>
            <a:chExt cx="4372699" cy="52322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3B8F6DE-6C52-4B75-ADE6-72A44866A01D}"/>
                </a:ext>
              </a:extLst>
            </p:cNvPr>
            <p:cNvSpPr/>
            <p:nvPr/>
          </p:nvSpPr>
          <p:spPr>
            <a:xfrm>
              <a:off x="1738675" y="2083942"/>
              <a:ext cx="39176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6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결과</a:t>
              </a:r>
              <a:endParaRPr lang="ko-KR" altLang="en-US" sz="1600" dirty="0">
                <a:solidFill>
                  <a:srgbClr val="B71E42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F0AB68F-BE06-4D9A-A4BF-BFA78D88894B}"/>
                </a:ext>
              </a:extLst>
            </p:cNvPr>
            <p:cNvSpPr/>
            <p:nvPr/>
          </p:nvSpPr>
          <p:spPr>
            <a:xfrm flipV="1">
              <a:off x="1632195" y="2083942"/>
              <a:ext cx="45719" cy="338553"/>
            </a:xfrm>
            <a:prstGeom prst="rect">
              <a:avLst/>
            </a:prstGeom>
            <a:solidFill>
              <a:srgbClr val="F68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6262CC6-61B1-42E1-AC51-4BF761AF0D1C}"/>
                </a:ext>
              </a:extLst>
            </p:cNvPr>
            <p:cNvSpPr/>
            <p:nvPr/>
          </p:nvSpPr>
          <p:spPr>
            <a:xfrm>
              <a:off x="1283634" y="1991609"/>
              <a:ext cx="394280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en-US" altLang="ko-KR" sz="2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</a:t>
              </a:r>
              <a:endParaRPr lang="ko-KR" altLang="en-US" sz="2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09CFBDD-30B7-485A-B957-488120E694C2}"/>
              </a:ext>
            </a:extLst>
          </p:cNvPr>
          <p:cNvGrpSpPr/>
          <p:nvPr/>
        </p:nvGrpSpPr>
        <p:grpSpPr>
          <a:xfrm>
            <a:off x="1173674" y="3837430"/>
            <a:ext cx="4372699" cy="523220"/>
            <a:chOff x="1283634" y="1991609"/>
            <a:chExt cx="4372699" cy="52322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F0D9E7C-2C08-4B5E-B818-F1F9D633CF48}"/>
                </a:ext>
              </a:extLst>
            </p:cNvPr>
            <p:cNvSpPr/>
            <p:nvPr/>
          </p:nvSpPr>
          <p:spPr>
            <a:xfrm>
              <a:off x="1738675" y="2083942"/>
              <a:ext cx="39176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6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결론</a:t>
              </a:r>
              <a:endParaRPr lang="ko-KR" altLang="en-US" sz="1600" dirty="0">
                <a:solidFill>
                  <a:srgbClr val="B71E42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AD47801-DC64-4898-937A-25D2074303BF}"/>
                </a:ext>
              </a:extLst>
            </p:cNvPr>
            <p:cNvSpPr/>
            <p:nvPr/>
          </p:nvSpPr>
          <p:spPr>
            <a:xfrm flipV="1">
              <a:off x="1632195" y="2083942"/>
              <a:ext cx="45719" cy="338553"/>
            </a:xfrm>
            <a:prstGeom prst="rect">
              <a:avLst/>
            </a:prstGeom>
            <a:solidFill>
              <a:srgbClr val="F68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5242946-D615-4B31-879C-20991D41E5ED}"/>
                </a:ext>
              </a:extLst>
            </p:cNvPr>
            <p:cNvSpPr/>
            <p:nvPr/>
          </p:nvSpPr>
          <p:spPr>
            <a:xfrm>
              <a:off x="1283634" y="1991609"/>
              <a:ext cx="394280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en-US" altLang="ko-KR" sz="2800" b="1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endParaRPr lang="ko-KR" altLang="en-US" sz="2800" b="1" dirty="0">
                <a:solidFill>
                  <a:srgbClr val="B71E42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8F14A93-4AFE-4E70-929E-3162B604D034}"/>
              </a:ext>
            </a:extLst>
          </p:cNvPr>
          <p:cNvGrpSpPr/>
          <p:nvPr/>
        </p:nvGrpSpPr>
        <p:grpSpPr>
          <a:xfrm>
            <a:off x="1173674" y="4458822"/>
            <a:ext cx="4372699" cy="523220"/>
            <a:chOff x="1283634" y="1991609"/>
            <a:chExt cx="4372699" cy="52322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64C7289-5553-4BD9-B349-43295E83DAD3}"/>
                </a:ext>
              </a:extLst>
            </p:cNvPr>
            <p:cNvSpPr/>
            <p:nvPr/>
          </p:nvSpPr>
          <p:spPr>
            <a:xfrm>
              <a:off x="1738675" y="2083942"/>
              <a:ext cx="39176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6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과제 수행 중 발생한 문제점과 해결 방법</a:t>
              </a:r>
              <a:endParaRPr lang="ko-KR" altLang="en-US" sz="1600" dirty="0">
                <a:solidFill>
                  <a:srgbClr val="B71E42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751CE37-50AD-44D2-92A3-C5C17E05237F}"/>
                </a:ext>
              </a:extLst>
            </p:cNvPr>
            <p:cNvSpPr/>
            <p:nvPr/>
          </p:nvSpPr>
          <p:spPr>
            <a:xfrm flipV="1">
              <a:off x="1632195" y="2083942"/>
              <a:ext cx="45719" cy="338553"/>
            </a:xfrm>
            <a:prstGeom prst="rect">
              <a:avLst/>
            </a:prstGeom>
            <a:solidFill>
              <a:srgbClr val="F68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D840B33-C025-4495-B92C-0EC718DCC59D}"/>
                </a:ext>
              </a:extLst>
            </p:cNvPr>
            <p:cNvSpPr/>
            <p:nvPr/>
          </p:nvSpPr>
          <p:spPr>
            <a:xfrm>
              <a:off x="1283634" y="1991609"/>
              <a:ext cx="394280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en-US" altLang="ko-KR" sz="2800" b="1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</a:t>
              </a:r>
              <a:endParaRPr lang="ko-KR" altLang="en-US" sz="2800" b="1" dirty="0">
                <a:solidFill>
                  <a:srgbClr val="B71E42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1A4C668-D604-4C46-8D5B-379B62409E6C}"/>
              </a:ext>
            </a:extLst>
          </p:cNvPr>
          <p:cNvGrpSpPr/>
          <p:nvPr/>
        </p:nvGrpSpPr>
        <p:grpSpPr>
          <a:xfrm>
            <a:off x="1173674" y="5080214"/>
            <a:ext cx="4372699" cy="523220"/>
            <a:chOff x="1283634" y="1991609"/>
            <a:chExt cx="4372699" cy="52322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3B4E78D-3240-442D-A1A5-9CEE6E97C93D}"/>
                </a:ext>
              </a:extLst>
            </p:cNvPr>
            <p:cNvSpPr/>
            <p:nvPr/>
          </p:nvSpPr>
          <p:spPr>
            <a:xfrm>
              <a:off x="1738675" y="2083942"/>
              <a:ext cx="39176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6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과제 수행 후기</a:t>
              </a:r>
              <a:endParaRPr lang="ko-KR" altLang="en-US" sz="1600" dirty="0">
                <a:solidFill>
                  <a:srgbClr val="B71E42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FF05166-C7B5-42C3-A430-C5892B6F235B}"/>
                </a:ext>
              </a:extLst>
            </p:cNvPr>
            <p:cNvSpPr/>
            <p:nvPr/>
          </p:nvSpPr>
          <p:spPr>
            <a:xfrm flipV="1">
              <a:off x="1632195" y="2083942"/>
              <a:ext cx="45719" cy="338553"/>
            </a:xfrm>
            <a:prstGeom prst="rect">
              <a:avLst/>
            </a:prstGeom>
            <a:solidFill>
              <a:srgbClr val="F68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599D545-A1E5-48B8-A57D-72CEB55328E4}"/>
                </a:ext>
              </a:extLst>
            </p:cNvPr>
            <p:cNvSpPr/>
            <p:nvPr/>
          </p:nvSpPr>
          <p:spPr>
            <a:xfrm>
              <a:off x="1283634" y="1991609"/>
              <a:ext cx="394280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en-US" altLang="ko-KR" sz="2800" b="1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7</a:t>
              </a:r>
              <a:endParaRPr lang="ko-KR" altLang="en-US" sz="2800" b="1" dirty="0">
                <a:solidFill>
                  <a:srgbClr val="B71E42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7544492-CF1E-4D8A-9B99-D0DEAF756307}"/>
              </a:ext>
            </a:extLst>
          </p:cNvPr>
          <p:cNvGrpSpPr/>
          <p:nvPr/>
        </p:nvGrpSpPr>
        <p:grpSpPr>
          <a:xfrm>
            <a:off x="1173674" y="5701607"/>
            <a:ext cx="4372699" cy="523220"/>
            <a:chOff x="1283634" y="1991609"/>
            <a:chExt cx="4372699" cy="52322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B12875F-A9C1-4A32-BA2B-594246F38A99}"/>
                </a:ext>
              </a:extLst>
            </p:cNvPr>
            <p:cNvSpPr/>
            <p:nvPr/>
          </p:nvSpPr>
          <p:spPr>
            <a:xfrm>
              <a:off x="1738675" y="2083942"/>
              <a:ext cx="39176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6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참고 문헌</a:t>
              </a:r>
              <a:endParaRPr lang="ko-KR" altLang="en-US" sz="1600" dirty="0">
                <a:solidFill>
                  <a:srgbClr val="B71E42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6BA12BD-190B-4C8C-B846-B8F121F0220A}"/>
                </a:ext>
              </a:extLst>
            </p:cNvPr>
            <p:cNvSpPr/>
            <p:nvPr/>
          </p:nvSpPr>
          <p:spPr>
            <a:xfrm flipV="1">
              <a:off x="1632195" y="2083942"/>
              <a:ext cx="45719" cy="338553"/>
            </a:xfrm>
            <a:prstGeom prst="rect">
              <a:avLst/>
            </a:prstGeom>
            <a:solidFill>
              <a:srgbClr val="F68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21693B3-1A5C-4B4C-B175-3F20E05815F0}"/>
                </a:ext>
              </a:extLst>
            </p:cNvPr>
            <p:cNvSpPr/>
            <p:nvPr/>
          </p:nvSpPr>
          <p:spPr>
            <a:xfrm>
              <a:off x="1283634" y="1991609"/>
              <a:ext cx="394280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en-US" altLang="ko-KR" sz="2800" b="1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endParaRPr lang="ko-KR" altLang="en-US" sz="2800" b="1" dirty="0">
                <a:solidFill>
                  <a:srgbClr val="B71E42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58C0473-377A-4696-A4E2-9BB15C08A43C}"/>
              </a:ext>
            </a:extLst>
          </p:cNvPr>
          <p:cNvSpPr/>
          <p:nvPr/>
        </p:nvSpPr>
        <p:spPr>
          <a:xfrm>
            <a:off x="1567954" y="5506138"/>
            <a:ext cx="12192000" cy="6858000"/>
          </a:xfrm>
          <a:prstGeom prst="rect">
            <a:avLst/>
          </a:prstGeom>
          <a:solidFill>
            <a:srgbClr val="F68514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9AFC5963-7C00-4DFD-A08B-9DF2C0EF3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90" y="0"/>
            <a:ext cx="10291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35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CC11BA6-FFEC-4C38-AE35-97B53E44A5E9}"/>
              </a:ext>
            </a:extLst>
          </p:cNvPr>
          <p:cNvSpPr/>
          <p:nvPr/>
        </p:nvSpPr>
        <p:spPr>
          <a:xfrm>
            <a:off x="381000" y="311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https://m.post.naver.com/viewer/postView.naver?volumeNo=34472286&amp;memberNo=6532296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267DCD-2347-4A08-9ABE-B9B81B35F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22" y="1102965"/>
            <a:ext cx="5048955" cy="4982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508ED96-875E-4611-94F6-A6B135915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149" y="1102965"/>
            <a:ext cx="5210902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34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24E02-DAD0-462F-A52A-8C2791B1CFE2}"/>
              </a:ext>
            </a:extLst>
          </p:cNvPr>
          <p:cNvSpPr txBox="1"/>
          <p:nvPr/>
        </p:nvSpPr>
        <p:spPr>
          <a:xfrm>
            <a:off x="1651000" y="1838404"/>
            <a:ext cx="8890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b="1" dirty="0"/>
              <a:t>분석 배경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03B5D3-093E-42C5-BACF-EDF18C0E408F}"/>
              </a:ext>
            </a:extLst>
          </p:cNvPr>
          <p:cNvSpPr/>
          <p:nvPr/>
        </p:nvSpPr>
        <p:spPr>
          <a:xfrm>
            <a:off x="0" y="-1"/>
            <a:ext cx="855677" cy="973123"/>
          </a:xfrm>
          <a:prstGeom prst="rect">
            <a:avLst/>
          </a:prstGeom>
          <a:solidFill>
            <a:srgbClr val="F68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A43EE7-3069-4310-AD48-DB6A9B7AFFCE}"/>
              </a:ext>
            </a:extLst>
          </p:cNvPr>
          <p:cNvSpPr/>
          <p:nvPr/>
        </p:nvSpPr>
        <p:spPr>
          <a:xfrm>
            <a:off x="-917662" y="1403832"/>
            <a:ext cx="4060271" cy="4916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  <a:endParaRPr lang="ko-KR" altLang="en-US" sz="16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742950" lvl="1" indent="-285750" fontAlgn="base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분석의 배경 및 목적</a:t>
            </a:r>
            <a:endParaRPr lang="ko-KR" altLang="en-US" sz="14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742950" lvl="1" indent="-285750" fontAlgn="base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분석 범위</a:t>
            </a:r>
            <a:endParaRPr lang="ko-KR" altLang="en-US" sz="14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spcBef>
                <a:spcPts val="1000"/>
              </a:spcBef>
              <a:buFont typeface="+mj-lt"/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  <a:endParaRPr lang="ko-KR" altLang="en-US" sz="16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spcBef>
                <a:spcPts val="1000"/>
              </a:spcBef>
              <a:buFont typeface="+mj-lt"/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  <a:endParaRPr lang="ko-KR" altLang="en-US" sz="16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742950" lvl="1" indent="-285750" fontAlgn="base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분석 프로세스</a:t>
            </a:r>
            <a:endParaRPr lang="ko-KR" altLang="en-US" sz="14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742950" lvl="1" indent="-285750" fontAlgn="base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  <a:endParaRPr lang="ko-KR" altLang="en-US" sz="14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742950" lvl="1" indent="-285750" fontAlgn="base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분석 방법</a:t>
            </a:r>
            <a:endParaRPr lang="ko-KR" altLang="en-US" sz="14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spcBef>
                <a:spcPts val="1000"/>
              </a:spcBef>
              <a:buFont typeface="+mj-lt"/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  <a:endParaRPr lang="ko-KR" altLang="en-US" sz="16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spcBef>
                <a:spcPts val="1000"/>
              </a:spcBef>
              <a:buFont typeface="+mj-lt"/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  <a:endParaRPr lang="ko-KR" altLang="en-US" sz="16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spcBef>
                <a:spcPts val="1000"/>
              </a:spcBef>
              <a:buFont typeface="+mj-lt"/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중 발생한 문제점과 해결 방법</a:t>
            </a:r>
            <a:endParaRPr lang="ko-KR" altLang="en-US" sz="16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742950" lvl="1" indent="-285750" fontAlgn="base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해결한 문제점</a:t>
            </a:r>
            <a:endParaRPr lang="ko-KR" altLang="en-US" sz="14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742950" lvl="1" indent="-285750" fontAlgn="base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해결하지 못한 문제점</a:t>
            </a:r>
            <a:endParaRPr lang="ko-KR" altLang="en-US" sz="14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spcBef>
                <a:spcPts val="1000"/>
              </a:spcBef>
              <a:buFont typeface="+mj-lt"/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후기</a:t>
            </a:r>
            <a:endParaRPr lang="ko-KR" altLang="en-US" sz="1600" dirty="0">
              <a:solidFill>
                <a:srgbClr val="B71E42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spcBef>
                <a:spcPts val="1000"/>
              </a:spcBef>
              <a:buFont typeface="+mj-lt"/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참고 문헌</a:t>
            </a:r>
            <a:endParaRPr lang="ko-KR" altLang="en-US" sz="1600" b="0" i="0" u="none" strike="noStrike" dirty="0">
              <a:solidFill>
                <a:srgbClr val="B71E42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939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8FFDE8-6D23-4159-8A71-170FC8192DBC}"/>
              </a:ext>
            </a:extLst>
          </p:cNvPr>
          <p:cNvSpPr txBox="1"/>
          <p:nvPr/>
        </p:nvSpPr>
        <p:spPr>
          <a:xfrm>
            <a:off x="1651000" y="1838404"/>
            <a:ext cx="8890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b="1" dirty="0"/>
              <a:t>분석 범위</a:t>
            </a:r>
          </a:p>
        </p:txBody>
      </p:sp>
    </p:spTree>
    <p:extLst>
      <p:ext uri="{BB962C8B-B14F-4D97-AF65-F5344CB8AC3E}">
        <p14:creationId xmlns:p14="http://schemas.microsoft.com/office/powerpoint/2010/main" val="3458607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D595DF-8BEC-4257-98B6-29AE243BCAAB}"/>
              </a:ext>
            </a:extLst>
          </p:cNvPr>
          <p:cNvSpPr txBox="1"/>
          <p:nvPr/>
        </p:nvSpPr>
        <p:spPr>
          <a:xfrm>
            <a:off x="279400" y="1838404"/>
            <a:ext cx="11633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b="1" dirty="0"/>
              <a:t>분석 프로세스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EC01C2-9E53-46DD-991C-EFAC56E2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10" y="4054395"/>
            <a:ext cx="8278380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93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D595DF-8BEC-4257-98B6-29AE243BCAAB}"/>
              </a:ext>
            </a:extLst>
          </p:cNvPr>
          <p:cNvSpPr txBox="1"/>
          <p:nvPr/>
        </p:nvSpPr>
        <p:spPr>
          <a:xfrm>
            <a:off x="279400" y="1838404"/>
            <a:ext cx="116332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b="1" dirty="0"/>
              <a:t>데이터 수집방법</a:t>
            </a:r>
          </a:p>
        </p:txBody>
      </p:sp>
    </p:spTree>
    <p:extLst>
      <p:ext uri="{BB962C8B-B14F-4D97-AF65-F5344CB8AC3E}">
        <p14:creationId xmlns:p14="http://schemas.microsoft.com/office/powerpoint/2010/main" val="2088898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D595DF-8BEC-4257-98B6-29AE243BCAAB}"/>
              </a:ext>
            </a:extLst>
          </p:cNvPr>
          <p:cNvSpPr txBox="1"/>
          <p:nvPr/>
        </p:nvSpPr>
        <p:spPr>
          <a:xfrm>
            <a:off x="279400" y="1838404"/>
            <a:ext cx="116332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b="1" dirty="0"/>
              <a:t>분석 방법</a:t>
            </a:r>
            <a:endParaRPr lang="en-US" altLang="ko-KR" sz="13800" b="1" dirty="0"/>
          </a:p>
          <a:p>
            <a:pPr algn="ctr"/>
            <a:r>
              <a:rPr lang="en-US" altLang="ko-KR" sz="13800" b="1" dirty="0"/>
              <a:t>(</a:t>
            </a:r>
            <a:r>
              <a:rPr lang="ko-KR" altLang="en-US" sz="13800" b="1" dirty="0" err="1"/>
              <a:t>전처리</a:t>
            </a:r>
            <a:r>
              <a:rPr lang="ko-KR" altLang="en-US" sz="13800" b="1" dirty="0"/>
              <a:t> 핵심코드만</a:t>
            </a:r>
            <a:r>
              <a:rPr lang="en-US" altLang="ko-KR" sz="13800" b="1" dirty="0"/>
              <a:t>)</a:t>
            </a:r>
            <a:endParaRPr lang="ko-KR" altLang="en-US" sz="13800" b="1" dirty="0"/>
          </a:p>
        </p:txBody>
      </p:sp>
    </p:spTree>
    <p:extLst>
      <p:ext uri="{BB962C8B-B14F-4D97-AF65-F5344CB8AC3E}">
        <p14:creationId xmlns:p14="http://schemas.microsoft.com/office/powerpoint/2010/main" val="325081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D595DF-8BEC-4257-98B6-29AE243BCAAB}"/>
              </a:ext>
            </a:extLst>
          </p:cNvPr>
          <p:cNvSpPr txBox="1"/>
          <p:nvPr/>
        </p:nvSpPr>
        <p:spPr>
          <a:xfrm>
            <a:off x="279400" y="1838404"/>
            <a:ext cx="116332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b="1" dirty="0"/>
              <a:t>분석 결과</a:t>
            </a:r>
            <a:endParaRPr lang="en-US" altLang="ko-KR" sz="13800" b="1" dirty="0"/>
          </a:p>
          <a:p>
            <a:pPr algn="ctr"/>
            <a:r>
              <a:rPr lang="en-US" altLang="ko-KR" sz="13800" b="1" dirty="0"/>
              <a:t>(*</a:t>
            </a:r>
            <a:r>
              <a:rPr lang="ko-KR" altLang="en-US" sz="13800" b="1" dirty="0"/>
              <a:t>그래프</a:t>
            </a:r>
            <a:r>
              <a:rPr lang="en-US" altLang="ko-KR" sz="13800" b="1" dirty="0"/>
              <a:t>*)</a:t>
            </a:r>
            <a:endParaRPr lang="ko-KR" altLang="en-US" sz="13800" b="1" dirty="0"/>
          </a:p>
        </p:txBody>
      </p:sp>
    </p:spTree>
    <p:extLst>
      <p:ext uri="{BB962C8B-B14F-4D97-AF65-F5344CB8AC3E}">
        <p14:creationId xmlns:p14="http://schemas.microsoft.com/office/powerpoint/2010/main" val="4018635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D595DF-8BEC-4257-98B6-29AE243BCAAB}"/>
              </a:ext>
            </a:extLst>
          </p:cNvPr>
          <p:cNvSpPr txBox="1"/>
          <p:nvPr/>
        </p:nvSpPr>
        <p:spPr>
          <a:xfrm>
            <a:off x="279400" y="1838404"/>
            <a:ext cx="11633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b="1" dirty="0"/>
              <a:t>분석 프로세스</a:t>
            </a:r>
          </a:p>
        </p:txBody>
      </p:sp>
    </p:spTree>
    <p:extLst>
      <p:ext uri="{BB962C8B-B14F-4D97-AF65-F5344CB8AC3E}">
        <p14:creationId xmlns:p14="http://schemas.microsoft.com/office/powerpoint/2010/main" val="1536289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D595DF-8BEC-4257-98B6-29AE243BCAAB}"/>
              </a:ext>
            </a:extLst>
          </p:cNvPr>
          <p:cNvSpPr txBox="1"/>
          <p:nvPr/>
        </p:nvSpPr>
        <p:spPr>
          <a:xfrm>
            <a:off x="279400" y="1838404"/>
            <a:ext cx="11633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b="1" dirty="0"/>
              <a:t>분석 프로세스</a:t>
            </a:r>
          </a:p>
        </p:txBody>
      </p:sp>
    </p:spTree>
    <p:extLst>
      <p:ext uri="{BB962C8B-B14F-4D97-AF65-F5344CB8AC3E}">
        <p14:creationId xmlns:p14="http://schemas.microsoft.com/office/powerpoint/2010/main" val="2778488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D595DF-8BEC-4257-98B6-29AE243BCAAB}"/>
              </a:ext>
            </a:extLst>
          </p:cNvPr>
          <p:cNvSpPr txBox="1"/>
          <p:nvPr/>
        </p:nvSpPr>
        <p:spPr>
          <a:xfrm>
            <a:off x="279400" y="1838404"/>
            <a:ext cx="11633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b="1" dirty="0"/>
              <a:t>분석 프로세스</a:t>
            </a:r>
          </a:p>
        </p:txBody>
      </p:sp>
    </p:spTree>
    <p:extLst>
      <p:ext uri="{BB962C8B-B14F-4D97-AF65-F5344CB8AC3E}">
        <p14:creationId xmlns:p14="http://schemas.microsoft.com/office/powerpoint/2010/main" val="766031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CC11BA6-FFEC-4C38-AE35-97B53E44A5E9}"/>
              </a:ext>
            </a:extLst>
          </p:cNvPr>
          <p:cNvSpPr/>
          <p:nvPr/>
        </p:nvSpPr>
        <p:spPr>
          <a:xfrm>
            <a:off x="381000" y="311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https://m.post.naver.com/viewer/postView.naver?volumeNo=34472286&amp;memberNo=6532296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CFA9F3-C86C-4EB6-9DF3-2B05F8FE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12" y="996266"/>
            <a:ext cx="5201376" cy="50775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5276A9-8DE2-463E-888D-3452CB840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314" y="996266"/>
            <a:ext cx="5144218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68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CC11BA6-FFEC-4C38-AE35-97B53E44A5E9}"/>
              </a:ext>
            </a:extLst>
          </p:cNvPr>
          <p:cNvSpPr/>
          <p:nvPr/>
        </p:nvSpPr>
        <p:spPr>
          <a:xfrm>
            <a:off x="381000" y="311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https://m.post.naver.com/viewer/postView.naver?volumeNo=34472286&amp;memberNo=6532296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B7D8F6-0EE9-4D05-9B90-5960D6716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158" y="1588908"/>
            <a:ext cx="3886742" cy="256258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600854D-A828-4A1F-8FB3-8B8E966A1D9E}"/>
              </a:ext>
            </a:extLst>
          </p:cNvPr>
          <p:cNvSpPr/>
          <p:nvPr/>
        </p:nvSpPr>
        <p:spPr>
          <a:xfrm>
            <a:off x="1143000" y="2082800"/>
            <a:ext cx="2171700" cy="863600"/>
          </a:xfrm>
          <a:prstGeom prst="rect">
            <a:avLst/>
          </a:prstGeom>
          <a:solidFill>
            <a:srgbClr val="215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990B1F-32AB-422A-89D3-7BF83E89DE9B}"/>
              </a:ext>
            </a:extLst>
          </p:cNvPr>
          <p:cNvSpPr/>
          <p:nvPr/>
        </p:nvSpPr>
        <p:spPr>
          <a:xfrm>
            <a:off x="1193800" y="3098800"/>
            <a:ext cx="2171700" cy="863600"/>
          </a:xfrm>
          <a:prstGeom prst="rect">
            <a:avLst/>
          </a:prstGeom>
          <a:solidFill>
            <a:srgbClr val="118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C3DEC1-06D2-4D3C-94C6-22E9B13AF8A9}"/>
              </a:ext>
            </a:extLst>
          </p:cNvPr>
          <p:cNvSpPr/>
          <p:nvPr/>
        </p:nvSpPr>
        <p:spPr>
          <a:xfrm>
            <a:off x="1143000" y="4267201"/>
            <a:ext cx="2171700" cy="863600"/>
          </a:xfrm>
          <a:prstGeom prst="rect">
            <a:avLst/>
          </a:prstGeom>
          <a:solidFill>
            <a:srgbClr val="F68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88E48D-D33F-4B55-9017-DD26E6BEC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786" y="1342734"/>
            <a:ext cx="4134427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88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418FA8-FB20-42D0-AC27-0567D56C899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79918" y="1847850"/>
            <a:chExt cx="12192000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A30FBEE-5093-4D80-8791-0822D85986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2" r="19311"/>
            <a:stretch/>
          </p:blipFill>
          <p:spPr>
            <a:xfrm>
              <a:off x="279918" y="1847850"/>
              <a:ext cx="12192000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CCD6031-B15C-4A9B-A74B-9554F6ED27DA}"/>
                </a:ext>
              </a:extLst>
            </p:cNvPr>
            <p:cNvSpPr/>
            <p:nvPr/>
          </p:nvSpPr>
          <p:spPr>
            <a:xfrm>
              <a:off x="279918" y="1847850"/>
              <a:ext cx="12192000" cy="6858000"/>
            </a:xfrm>
            <a:prstGeom prst="rect">
              <a:avLst/>
            </a:pr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F04E9B8-5EBC-405D-8A5D-667A71803B81}"/>
              </a:ext>
            </a:extLst>
          </p:cNvPr>
          <p:cNvSpPr txBox="1"/>
          <p:nvPr/>
        </p:nvSpPr>
        <p:spPr>
          <a:xfrm>
            <a:off x="0" y="905679"/>
            <a:ext cx="121920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700" dirty="0">
                <a:solidFill>
                  <a:schemeClr val="bg1"/>
                </a:solidFill>
              </a:rPr>
              <a:t>[       ]</a:t>
            </a:r>
            <a:endParaRPr lang="ko-KR" altLang="en-US" sz="287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916A9-2E66-477F-8A16-00568C4AB0A0}"/>
              </a:ext>
            </a:extLst>
          </p:cNvPr>
          <p:cNvSpPr txBox="1"/>
          <p:nvPr/>
        </p:nvSpPr>
        <p:spPr>
          <a:xfrm>
            <a:off x="858416" y="2767280"/>
            <a:ext cx="10475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코로나 </a:t>
            </a:r>
            <a:r>
              <a:rPr lang="ko-KR" altLang="en-US" sz="4000" b="1" dirty="0" err="1">
                <a:solidFill>
                  <a:schemeClr val="bg1"/>
                </a:solidFill>
              </a:rPr>
              <a:t>팬데믹</a:t>
            </a:r>
            <a:r>
              <a:rPr lang="ko-KR" altLang="en-US" sz="4000" b="1" dirty="0">
                <a:solidFill>
                  <a:schemeClr val="bg1"/>
                </a:solidFill>
              </a:rPr>
              <a:t> 전후 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제주도 관광산업 변화 추이와 현황</a:t>
            </a:r>
            <a:r>
              <a:rPr lang="en-US" altLang="ko-KR" sz="4000" b="1" dirty="0">
                <a:solidFill>
                  <a:schemeClr val="bg1"/>
                </a:solidFill>
              </a:rPr>
              <a:t>..?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865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그림 94">
            <a:extLst>
              <a:ext uri="{FF2B5EF4-FFF2-40B4-BE49-F238E27FC236}">
                <a16:creationId xmlns:a16="http://schemas.microsoft.com/office/drawing/2014/main" id="{0344CCB0-38CE-44B3-80B8-2FC77DAC0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52"/>
            <a:ext cx="12196179" cy="6860351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3402775"/>
            <a:ext cx="12192000" cy="3455224"/>
          </a:xfrm>
          <a:prstGeom prst="rect">
            <a:avLst/>
          </a:prstGeom>
          <a:solidFill>
            <a:srgbClr val="FF9843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898EF-8485-4528-BD06-08020E4A4AF0}"/>
              </a:ext>
            </a:extLst>
          </p:cNvPr>
          <p:cNvSpPr/>
          <p:nvPr/>
        </p:nvSpPr>
        <p:spPr>
          <a:xfrm>
            <a:off x="638630" y="532222"/>
            <a:ext cx="10914740" cy="5791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1220339" y="2432388"/>
            <a:ext cx="2574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Table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altLang="ko-KR" sz="4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Of</a:t>
            </a:r>
          </a:p>
          <a:p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Contents</a:t>
            </a:r>
            <a:endParaRPr lang="ko-KR" altLang="en-US" sz="4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702610F-DC00-4FE9-817E-2C516FC6A394}"/>
              </a:ext>
            </a:extLst>
          </p:cNvPr>
          <p:cNvGrpSpPr/>
          <p:nvPr/>
        </p:nvGrpSpPr>
        <p:grpSpPr>
          <a:xfrm>
            <a:off x="4316142" y="795307"/>
            <a:ext cx="5040912" cy="523220"/>
            <a:chOff x="5245056" y="795307"/>
            <a:chExt cx="5040912" cy="523220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C9E7BF24-64B9-430D-A784-5FFB29D9571B}"/>
                </a:ext>
              </a:extLst>
            </p:cNvPr>
            <p:cNvGrpSpPr/>
            <p:nvPr/>
          </p:nvGrpSpPr>
          <p:grpSpPr>
            <a:xfrm>
              <a:off x="5245056" y="795307"/>
              <a:ext cx="1844857" cy="523220"/>
              <a:chOff x="5206956" y="846107"/>
              <a:chExt cx="1844857" cy="523220"/>
            </a:xfrm>
          </p:grpSpPr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B6218D9E-CC39-4031-9D4A-EAA94733DE15}"/>
                  </a:ext>
                </a:extLst>
              </p:cNvPr>
              <p:cNvGrpSpPr/>
              <p:nvPr/>
            </p:nvGrpSpPr>
            <p:grpSpPr>
              <a:xfrm>
                <a:off x="5206956" y="846107"/>
                <a:ext cx="1844857" cy="523220"/>
                <a:chOff x="5206956" y="846107"/>
                <a:chExt cx="1844857" cy="523220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E9C44F3-F3B9-41E7-9C75-4A5ADF0BCDB9}"/>
                    </a:ext>
                  </a:extLst>
                </p:cNvPr>
                <p:cNvSpPr/>
                <p:nvPr/>
              </p:nvSpPr>
              <p:spPr>
                <a:xfrm>
                  <a:off x="5768678" y="938440"/>
                  <a:ext cx="128313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/>
                  <a:r>
                    <a:rPr lang="ko-KR" altLang="en-US" sz="20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분석 개요</a:t>
                  </a: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A3217DB7-A140-4AB9-8484-8C33A7EC5898}"/>
                    </a:ext>
                  </a:extLst>
                </p:cNvPr>
                <p:cNvSpPr/>
                <p:nvPr/>
              </p:nvSpPr>
              <p:spPr>
                <a:xfrm>
                  <a:off x="5206956" y="846107"/>
                  <a:ext cx="607642" cy="52322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fontAlgn="base"/>
                  <a:r>
                    <a:rPr lang="en-US" altLang="ko-KR" sz="2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01</a:t>
                  </a:r>
                  <a:endParaRPr lang="ko-KR" altLang="en-US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65DC60F7-F352-407F-9F86-983E3A5DCFEA}"/>
                  </a:ext>
                </a:extLst>
              </p:cNvPr>
              <p:cNvSpPr/>
              <p:nvPr/>
            </p:nvSpPr>
            <p:spPr>
              <a:xfrm>
                <a:off x="5313637" y="1285753"/>
                <a:ext cx="434701" cy="45719"/>
              </a:xfrm>
              <a:prstGeom prst="rect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179E1DF-5C9F-4E4B-9E9C-BBCFEEE84DBD}"/>
                </a:ext>
              </a:extLst>
            </p:cNvPr>
            <p:cNvSpPr/>
            <p:nvPr/>
          </p:nvSpPr>
          <p:spPr>
            <a:xfrm>
              <a:off x="7112534" y="927176"/>
              <a:ext cx="31734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배경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분석 목적 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범위</a:t>
              </a: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84E64AB4-BF29-4D4D-A0D4-09E67A3C1237}"/>
              </a:ext>
            </a:extLst>
          </p:cNvPr>
          <p:cNvGrpSpPr/>
          <p:nvPr/>
        </p:nvGrpSpPr>
        <p:grpSpPr>
          <a:xfrm>
            <a:off x="4316142" y="1454403"/>
            <a:ext cx="1844857" cy="523220"/>
            <a:chOff x="5206956" y="846107"/>
            <a:chExt cx="1844857" cy="523220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B35EBFE5-6B57-41CF-B9B9-DC3661226818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7B6076F4-C49C-4206-A09C-63977C370588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문헌 조사</a:t>
                </a: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40E69738-B0D3-4F66-B1C1-67725AA63666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02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00C2EFF6-2B23-464A-A92E-9A592619B301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9B1C34E2-8172-456C-A771-69B96B535625}"/>
              </a:ext>
            </a:extLst>
          </p:cNvPr>
          <p:cNvGrpSpPr/>
          <p:nvPr/>
        </p:nvGrpSpPr>
        <p:grpSpPr>
          <a:xfrm>
            <a:off x="4316142" y="2113499"/>
            <a:ext cx="6723938" cy="523220"/>
            <a:chOff x="5245056" y="795307"/>
            <a:chExt cx="6723938" cy="523220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59A00F04-7626-475E-8389-365DB1E273C1}"/>
                </a:ext>
              </a:extLst>
            </p:cNvPr>
            <p:cNvGrpSpPr/>
            <p:nvPr/>
          </p:nvGrpSpPr>
          <p:grpSpPr>
            <a:xfrm>
              <a:off x="5245056" y="795307"/>
              <a:ext cx="3461622" cy="523220"/>
              <a:chOff x="5206956" y="846107"/>
              <a:chExt cx="3461622" cy="523220"/>
            </a:xfrm>
          </p:grpSpPr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A6C48BDA-F953-48D8-AA49-993C9489B15F}"/>
                  </a:ext>
                </a:extLst>
              </p:cNvPr>
              <p:cNvGrpSpPr/>
              <p:nvPr/>
            </p:nvGrpSpPr>
            <p:grpSpPr>
              <a:xfrm>
                <a:off x="5206956" y="846107"/>
                <a:ext cx="3461622" cy="523220"/>
                <a:chOff x="5206956" y="846107"/>
                <a:chExt cx="3461622" cy="523220"/>
              </a:xfrm>
            </p:grpSpPr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3A2A7AEF-79B8-4255-A591-E51CBA88B449}"/>
                    </a:ext>
                  </a:extLst>
                </p:cNvPr>
                <p:cNvSpPr/>
                <p:nvPr/>
              </p:nvSpPr>
              <p:spPr>
                <a:xfrm>
                  <a:off x="5768678" y="938440"/>
                  <a:ext cx="28999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/>
                  <a:r>
                    <a:rPr lang="ko-KR" altLang="en-US" sz="20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데이터 구축 및 분석 방법</a:t>
                  </a: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4879DBC1-8A9A-4BE6-9CAC-EA8C94A658A2}"/>
                    </a:ext>
                  </a:extLst>
                </p:cNvPr>
                <p:cNvSpPr/>
                <p:nvPr/>
              </p:nvSpPr>
              <p:spPr>
                <a:xfrm>
                  <a:off x="5206956" y="846107"/>
                  <a:ext cx="607642" cy="52322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fontAlgn="base"/>
                  <a:r>
                    <a:rPr lang="en-US" altLang="ko-KR" sz="2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03</a:t>
                  </a:r>
                  <a:endParaRPr lang="ko-KR" altLang="en-US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8C01F1E8-8A19-4802-B7E8-DC70B9791B47}"/>
                  </a:ext>
                </a:extLst>
              </p:cNvPr>
              <p:cNvSpPr/>
              <p:nvPr/>
            </p:nvSpPr>
            <p:spPr>
              <a:xfrm>
                <a:off x="5313637" y="1285753"/>
                <a:ext cx="434701" cy="45719"/>
              </a:xfrm>
              <a:prstGeom prst="rect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8D4DDDA4-A828-4E9C-8D45-18F22AEF1766}"/>
                </a:ext>
              </a:extLst>
            </p:cNvPr>
            <p:cNvSpPr/>
            <p:nvPr/>
          </p:nvSpPr>
          <p:spPr>
            <a:xfrm>
              <a:off x="8795560" y="927176"/>
              <a:ext cx="31734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프로세스 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수집방법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분석방법</a:t>
              </a:r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3D61C6CB-EE81-4529-8E80-348DCAB0AE6A}"/>
              </a:ext>
            </a:extLst>
          </p:cNvPr>
          <p:cNvGrpSpPr/>
          <p:nvPr/>
        </p:nvGrpSpPr>
        <p:grpSpPr>
          <a:xfrm>
            <a:off x="4316142" y="2772595"/>
            <a:ext cx="1844857" cy="523220"/>
            <a:chOff x="5206956" y="846107"/>
            <a:chExt cx="1844857" cy="523220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711E5E87-BFDD-4A77-9801-F12FB3E1575F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CC0B06B1-C4C9-429A-BE8F-BB40222D1F69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분석 결과</a:t>
                </a: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53423088-596F-4B7B-AA41-C2691EEBCE43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04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091CC41-7311-4892-8A3D-48A5DC4B4808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354D7D2C-F9F7-42AC-957A-F6F7BA2A4AE9}"/>
              </a:ext>
            </a:extLst>
          </p:cNvPr>
          <p:cNvGrpSpPr/>
          <p:nvPr/>
        </p:nvGrpSpPr>
        <p:grpSpPr>
          <a:xfrm>
            <a:off x="4316142" y="3431691"/>
            <a:ext cx="1844857" cy="523220"/>
            <a:chOff x="5206956" y="846107"/>
            <a:chExt cx="1844857" cy="523220"/>
          </a:xfrm>
        </p:grpSpPr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CF8D4328-B86C-4079-8D00-60E4259E4FA6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8FD4A444-74EE-4C07-A224-6C3753EDD2F8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결론</a:t>
                </a: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CAE04C8-DA61-4893-B29A-C59AE27F8C5F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05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DC6846CC-8A15-4130-BD2E-7D3C3AF00942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37B6BEEB-D98C-431D-BE2E-1198C182E98A}"/>
              </a:ext>
            </a:extLst>
          </p:cNvPr>
          <p:cNvGrpSpPr/>
          <p:nvPr/>
        </p:nvGrpSpPr>
        <p:grpSpPr>
          <a:xfrm>
            <a:off x="4316142" y="4749883"/>
            <a:ext cx="2361692" cy="523220"/>
            <a:chOff x="5206956" y="846107"/>
            <a:chExt cx="2361692" cy="523220"/>
          </a:xfrm>
        </p:grpSpPr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4D6347D2-E8FD-4F6C-AC04-9084A34ED1AD}"/>
                </a:ext>
              </a:extLst>
            </p:cNvPr>
            <p:cNvGrpSpPr/>
            <p:nvPr/>
          </p:nvGrpSpPr>
          <p:grpSpPr>
            <a:xfrm>
              <a:off x="5206956" y="846107"/>
              <a:ext cx="2361692" cy="523220"/>
              <a:chOff x="5206956" y="846107"/>
              <a:chExt cx="2361692" cy="523220"/>
            </a:xfrm>
          </p:grpSpPr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845AF659-8DEF-41A4-8F81-075EA8E95FED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79997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과제 수행 후기</a:t>
                </a:r>
                <a:endParaRPr lang="ko-KR" altLang="en-US" sz="20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0D013BF0-0F96-498B-8327-9947166437E5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07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D7DB71E3-D425-4376-B7FE-253FE01795A2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A362767C-4ECE-4B7C-8EA5-F87CD39423F0}"/>
              </a:ext>
            </a:extLst>
          </p:cNvPr>
          <p:cNvGrpSpPr/>
          <p:nvPr/>
        </p:nvGrpSpPr>
        <p:grpSpPr>
          <a:xfrm>
            <a:off x="4316142" y="5408977"/>
            <a:ext cx="1844857" cy="523220"/>
            <a:chOff x="5206956" y="846107"/>
            <a:chExt cx="1844857" cy="523220"/>
          </a:xfrm>
        </p:grpSpPr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AA6FF5C5-53D7-474F-BA1E-4BBCA0A220DD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4458EF39-2F7F-404D-B1C3-2869DC44E06D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참고 문헌</a:t>
                </a: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53177F70-7491-4684-98AD-E61332F22E54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08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AA9000B0-056F-437F-A845-F6B67DC0EE1D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7B6E2BEC-C6D0-4BE1-A6B3-4053EA632FFA}"/>
              </a:ext>
            </a:extLst>
          </p:cNvPr>
          <p:cNvGrpSpPr/>
          <p:nvPr/>
        </p:nvGrpSpPr>
        <p:grpSpPr>
          <a:xfrm>
            <a:off x="4316142" y="4081828"/>
            <a:ext cx="6139738" cy="523220"/>
            <a:chOff x="5245056" y="795307"/>
            <a:chExt cx="6139738" cy="523220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3FC833A0-844C-4B9C-B202-04BB4895AB8F}"/>
                </a:ext>
              </a:extLst>
            </p:cNvPr>
            <p:cNvGrpSpPr/>
            <p:nvPr/>
          </p:nvGrpSpPr>
          <p:grpSpPr>
            <a:xfrm>
              <a:off x="5245056" y="795307"/>
              <a:ext cx="2745725" cy="523220"/>
              <a:chOff x="5206956" y="846107"/>
              <a:chExt cx="2745725" cy="523220"/>
            </a:xfrm>
          </p:grpSpPr>
          <p:grpSp>
            <p:nvGrpSpPr>
              <p:cNvPr id="232" name="그룹 231">
                <a:extLst>
                  <a:ext uri="{FF2B5EF4-FFF2-40B4-BE49-F238E27FC236}">
                    <a16:creationId xmlns:a16="http://schemas.microsoft.com/office/drawing/2014/main" id="{6AC8A4EB-DF5F-4538-84EE-22989DC6FA83}"/>
                  </a:ext>
                </a:extLst>
              </p:cNvPr>
              <p:cNvGrpSpPr/>
              <p:nvPr/>
            </p:nvGrpSpPr>
            <p:grpSpPr>
              <a:xfrm>
                <a:off x="5206956" y="846107"/>
                <a:ext cx="2745725" cy="523220"/>
                <a:chOff x="5206956" y="846107"/>
                <a:chExt cx="2745725" cy="523220"/>
              </a:xfrm>
            </p:grpSpPr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FCBF907D-193A-49A1-AB6F-039F915464DD}"/>
                    </a:ext>
                  </a:extLst>
                </p:cNvPr>
                <p:cNvSpPr/>
                <p:nvPr/>
              </p:nvSpPr>
              <p:spPr>
                <a:xfrm>
                  <a:off x="5768678" y="938440"/>
                  <a:ext cx="2184003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/>
                  <a:r>
                    <a:rPr lang="ko-KR" altLang="en-US" sz="20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문제점과 해결 방법</a:t>
                  </a: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A0AADFC4-8288-44B3-A038-0EC0AC7AAC26}"/>
                    </a:ext>
                  </a:extLst>
                </p:cNvPr>
                <p:cNvSpPr/>
                <p:nvPr/>
              </p:nvSpPr>
              <p:spPr>
                <a:xfrm>
                  <a:off x="5206956" y="846107"/>
                  <a:ext cx="607642" cy="52322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fontAlgn="base"/>
                  <a:r>
                    <a:rPr lang="en-US" altLang="ko-KR" sz="2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06</a:t>
                  </a:r>
                  <a:endParaRPr lang="ko-KR" altLang="en-US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819A7384-062C-406B-97C1-F229BF89A2E7}"/>
                  </a:ext>
                </a:extLst>
              </p:cNvPr>
              <p:cNvSpPr/>
              <p:nvPr/>
            </p:nvSpPr>
            <p:spPr>
              <a:xfrm>
                <a:off x="5313637" y="1285753"/>
                <a:ext cx="434701" cy="45719"/>
              </a:xfrm>
              <a:prstGeom prst="rect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42144E7B-9149-4A71-BAFB-73CFC0E22E85}"/>
                </a:ext>
              </a:extLst>
            </p:cNvPr>
            <p:cNvSpPr/>
            <p:nvPr/>
          </p:nvSpPr>
          <p:spPr>
            <a:xfrm>
              <a:off x="8211360" y="927176"/>
              <a:ext cx="31734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해결한 문제점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해결하지 못한 문제점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087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798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BF1551-B04F-4ABB-9B28-02911440B516}"/>
              </a:ext>
            </a:extLst>
          </p:cNvPr>
          <p:cNvSpPr/>
          <p:nvPr/>
        </p:nvSpPr>
        <p:spPr>
          <a:xfrm>
            <a:off x="618673" y="1773227"/>
            <a:ext cx="1108891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Gill Sans"/>
              </a:rPr>
              <a:t>2020</a:t>
            </a:r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년 초</a:t>
            </a:r>
            <a:r>
              <a:rPr lang="en-US" altLang="ko-KR" sz="16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코로나 </a:t>
            </a:r>
            <a:r>
              <a:rPr lang="ko-KR" altLang="en-US" sz="1600" dirty="0" err="1">
                <a:solidFill>
                  <a:srgbClr val="000000"/>
                </a:solidFill>
                <a:latin typeface="Gill Sans"/>
              </a:rPr>
              <a:t>팬데믹의</a:t>
            </a:r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 시작과 함께 이동의 제한이 생겼고</a:t>
            </a:r>
            <a:r>
              <a:rPr lang="en-US" altLang="ko-KR" sz="16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사회전반적으로 크고 작은 이슈들이 발생했다</a:t>
            </a:r>
            <a:r>
              <a:rPr lang="en-US" altLang="ko-KR" sz="1600" dirty="0">
                <a:solidFill>
                  <a:srgbClr val="000000"/>
                </a:solidFill>
                <a:latin typeface="Gill Sans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그 중 자영업자의 </a:t>
            </a:r>
            <a:r>
              <a:rPr lang="ko-KR" altLang="en-US" sz="1600" dirty="0" err="1">
                <a:solidFill>
                  <a:srgbClr val="000000"/>
                </a:solidFill>
                <a:latin typeface="Gill Sans"/>
              </a:rPr>
              <a:t>폐업률이</a:t>
            </a:r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 단기간에 크게 증가하였으며</a:t>
            </a:r>
            <a:r>
              <a:rPr lang="en-US" altLang="ko-KR" sz="16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주요 고객이 외국인 관광객이었던 관광명소 주변 업종의 타격이 매우 컸다</a:t>
            </a:r>
            <a:r>
              <a:rPr lang="en-US" altLang="ko-KR" sz="16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600" dirty="0"/>
          </a:p>
          <a:p>
            <a:r>
              <a:rPr lang="en-US" altLang="ko-KR" sz="1600" dirty="0">
                <a:solidFill>
                  <a:srgbClr val="000000"/>
                </a:solidFill>
                <a:latin typeface="Gill Sans"/>
              </a:rPr>
              <a:t>2024</a:t>
            </a:r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년 초</a:t>
            </a:r>
            <a:r>
              <a:rPr lang="en-US" altLang="ko-KR" sz="16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현재는 코로나는 </a:t>
            </a:r>
            <a:r>
              <a:rPr lang="ko-KR" altLang="en-US" sz="1600" dirty="0" err="1">
                <a:solidFill>
                  <a:srgbClr val="000000"/>
                </a:solidFill>
                <a:latin typeface="Gill Sans"/>
              </a:rPr>
              <a:t>엔데믹이</a:t>
            </a:r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 선언되었고 다양한 여가생활이 다시 회복하고 있는 것으로 보인다</a:t>
            </a:r>
            <a:r>
              <a:rPr lang="en-US" altLang="ko-KR" sz="1600" dirty="0">
                <a:solidFill>
                  <a:srgbClr val="000000"/>
                </a:solidFill>
                <a:latin typeface="Gill Sans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코로나 </a:t>
            </a:r>
            <a:r>
              <a:rPr lang="ko-KR" altLang="en-US" sz="1600" dirty="0" err="1">
                <a:solidFill>
                  <a:srgbClr val="000000"/>
                </a:solidFill>
                <a:latin typeface="Gill Sans"/>
              </a:rPr>
              <a:t>팬데믹을</a:t>
            </a:r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 겪으며 다양한 산업과 업종에서 변화를 보였으며</a:t>
            </a:r>
            <a:r>
              <a:rPr lang="en-US" altLang="ko-KR" sz="16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관광과 여가생활도 큰 변화를 보이고 있다</a:t>
            </a:r>
            <a:r>
              <a:rPr lang="en-US" altLang="ko-KR" sz="16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600" dirty="0"/>
          </a:p>
          <a:p>
            <a:br>
              <a:rPr lang="ko-KR" altLang="en-US" sz="1600" dirty="0"/>
            </a:br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코로나 발생 이전부터 명절기간 내 차례 행사의 간소화 및 가족 혹은 지인과의 여행이 증가하고 있었으며</a:t>
            </a:r>
            <a:r>
              <a:rPr lang="en-US" altLang="ko-KR" sz="1600" dirty="0">
                <a:solidFill>
                  <a:srgbClr val="000000"/>
                </a:solidFill>
                <a:latin typeface="Gill Sans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함께 모일 수 없었던 코로나 </a:t>
            </a:r>
            <a:r>
              <a:rPr lang="ko-KR" altLang="en-US" sz="1600" dirty="0" err="1">
                <a:solidFill>
                  <a:srgbClr val="000000"/>
                </a:solidFill>
                <a:latin typeface="Gill Sans"/>
              </a:rPr>
              <a:t>팬데믹을</a:t>
            </a:r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 거치면서 이런 현상은 더욱 빨라지고 있다</a:t>
            </a:r>
            <a:r>
              <a:rPr lang="en-US" altLang="ko-KR" sz="16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600" dirty="0"/>
          </a:p>
          <a:p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코로나의 </a:t>
            </a:r>
            <a:r>
              <a:rPr lang="ko-KR" altLang="en-US" sz="1600" dirty="0" err="1">
                <a:solidFill>
                  <a:srgbClr val="000000"/>
                </a:solidFill>
                <a:latin typeface="Gill Sans"/>
              </a:rPr>
              <a:t>엔데믹화로</a:t>
            </a:r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 비교적 짧은 올해 설 명절 기간에도 여행목적의 많은 국내외 이동이 있을 것으로 보인다</a:t>
            </a:r>
            <a:r>
              <a:rPr lang="en-US" altLang="ko-KR" sz="16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600" dirty="0"/>
          </a:p>
          <a:p>
            <a:br>
              <a:rPr lang="ko-KR" altLang="en-US" sz="1600" dirty="0"/>
            </a:br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한국의 대표적인 관광지인 제주도 역시 내국인과 외국인의 방문의 회복세를 보이고 있지만 아래와 같은 이유로 일본과 동남아 등 해외 여행지 방문 수가 더욱 큰 폭으로 회복이 되고 있는 것으로 보인다</a:t>
            </a:r>
            <a:r>
              <a:rPr lang="en-US" altLang="ko-KR" sz="1600" dirty="0">
                <a:solidFill>
                  <a:srgbClr val="000000"/>
                </a:solidFill>
                <a:latin typeface="Gill Sans"/>
              </a:rPr>
              <a:t>.</a:t>
            </a:r>
            <a:endParaRPr lang="ko-KR" altLang="en-US" sz="1600" dirty="0"/>
          </a:p>
          <a:p>
            <a:r>
              <a:rPr lang="en-US" altLang="ko-KR" sz="1600" dirty="0">
                <a:solidFill>
                  <a:srgbClr val="000000"/>
                </a:solidFill>
                <a:latin typeface="Gill Sans"/>
              </a:rPr>
              <a:t>- </a:t>
            </a:r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최근 이슈가 되고 있는 제주도의 지속적인 물가 상승과 낮은 서비스 수준</a:t>
            </a:r>
            <a:endParaRPr lang="ko-KR" altLang="en-US" sz="1600" dirty="0"/>
          </a:p>
          <a:p>
            <a:r>
              <a:rPr lang="en-US" altLang="ko-KR" sz="1600" dirty="0">
                <a:solidFill>
                  <a:srgbClr val="000000"/>
                </a:solidFill>
                <a:latin typeface="Gill Sans"/>
              </a:rPr>
              <a:t>- </a:t>
            </a:r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적은 비용을 추가해서 가까운 해외 여행을 가는 ‘</a:t>
            </a:r>
            <a:r>
              <a:rPr lang="ko-KR" altLang="en-US" sz="1600" dirty="0" err="1">
                <a:solidFill>
                  <a:srgbClr val="000000"/>
                </a:solidFill>
                <a:latin typeface="Gill Sans"/>
              </a:rPr>
              <a:t>가성비</a:t>
            </a:r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’</a:t>
            </a:r>
            <a:r>
              <a:rPr lang="en-US" altLang="ko-KR" sz="1600" dirty="0">
                <a:solidFill>
                  <a:srgbClr val="000000"/>
                </a:solidFill>
                <a:latin typeface="Gill Sans"/>
              </a:rPr>
              <a:t>, ‘</a:t>
            </a:r>
            <a:r>
              <a:rPr lang="ko-KR" altLang="en-US" sz="1600" dirty="0" err="1">
                <a:solidFill>
                  <a:srgbClr val="000000"/>
                </a:solidFill>
                <a:latin typeface="Gill Sans"/>
              </a:rPr>
              <a:t>가심비’를</a:t>
            </a:r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 추구하는 여행의 트렌드</a:t>
            </a:r>
            <a:endParaRPr lang="ko-KR" altLang="en-US" sz="1600" dirty="0"/>
          </a:p>
          <a:p>
            <a:r>
              <a:rPr lang="en-US" altLang="ko-KR" sz="1600" dirty="0">
                <a:solidFill>
                  <a:srgbClr val="000000"/>
                </a:solidFill>
                <a:latin typeface="Gill Sans"/>
              </a:rPr>
              <a:t>- 2020</a:t>
            </a:r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년 </a:t>
            </a:r>
            <a:r>
              <a:rPr lang="ko-KR" altLang="en-US" sz="1600" dirty="0" err="1">
                <a:solidFill>
                  <a:srgbClr val="000000"/>
                </a:solidFill>
                <a:latin typeface="Gill Sans"/>
              </a:rPr>
              <a:t>원희룡</a:t>
            </a:r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 제주도지사의 </a:t>
            </a:r>
            <a:r>
              <a:rPr lang="ko-KR" altLang="en-US" sz="1600" dirty="0" err="1">
                <a:solidFill>
                  <a:srgbClr val="000000"/>
                </a:solidFill>
                <a:latin typeface="Gill Sans"/>
              </a:rPr>
              <a:t>입도세</a:t>
            </a:r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 추진 언급에 대한 반발과 언어적 장벽이 비교적 낮은 </a:t>
            </a:r>
            <a:r>
              <a:rPr lang="en-US" altLang="ko-KR" sz="1600" dirty="0">
                <a:solidFill>
                  <a:srgbClr val="000000"/>
                </a:solidFill>
                <a:latin typeface="Gill Sans"/>
              </a:rPr>
              <a:t>20-30</a:t>
            </a:r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대들의 해외여행을 희망</a:t>
            </a:r>
            <a:endParaRPr lang="ko-KR" altLang="en-US" sz="1600" dirty="0"/>
          </a:p>
          <a:p>
            <a:r>
              <a:rPr lang="en-US" altLang="ko-KR" sz="1600" dirty="0">
                <a:solidFill>
                  <a:srgbClr val="000000"/>
                </a:solidFill>
                <a:latin typeface="Gill Sans"/>
              </a:rPr>
              <a:t>- </a:t>
            </a:r>
            <a:r>
              <a:rPr lang="ko-KR" altLang="en-US" sz="1600" dirty="0">
                <a:solidFill>
                  <a:srgbClr val="000000"/>
                </a:solidFill>
                <a:latin typeface="Gill Sans"/>
              </a:rPr>
              <a:t>이동제한에 대한 보상심리</a:t>
            </a:r>
            <a:endParaRPr lang="ko-KR" altLang="en-US" sz="1600" dirty="0"/>
          </a:p>
          <a:p>
            <a:br>
              <a:rPr lang="ko-KR" altLang="en-US" sz="1600" dirty="0"/>
            </a:b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17249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914</Words>
  <Application>Microsoft Office PowerPoint</Application>
  <PresentationFormat>와이드스크린</PresentationFormat>
  <Paragraphs>234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Gill Sans</vt:lpstr>
      <vt:lpstr>Noto Sans KR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kimjh</dc:creator>
  <cp:lastModifiedBy>kimjh</cp:lastModifiedBy>
  <cp:revision>28</cp:revision>
  <dcterms:created xsi:type="dcterms:W3CDTF">2024-01-16T01:49:49Z</dcterms:created>
  <dcterms:modified xsi:type="dcterms:W3CDTF">2024-01-24T05:47:45Z</dcterms:modified>
</cp:coreProperties>
</file>